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61" r:id="rId3"/>
    <p:sldId id="257" r:id="rId4"/>
    <p:sldId id="258" r:id="rId5"/>
    <p:sldId id="273" r:id="rId6"/>
    <p:sldId id="259" r:id="rId7"/>
    <p:sldId id="260" r:id="rId8"/>
    <p:sldId id="262" r:id="rId9"/>
    <p:sldId id="264" r:id="rId10"/>
    <p:sldId id="265" r:id="rId11"/>
    <p:sldId id="271" r:id="rId12"/>
    <p:sldId id="266" r:id="rId13"/>
    <p:sldId id="267" r:id="rId14"/>
    <p:sldId id="268" r:id="rId15"/>
    <p:sldId id="269" r:id="rId16"/>
    <p:sldId id="270" r:id="rId17"/>
    <p:sldId id="272"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8"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31189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397292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16252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47582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11070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73417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751622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98501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9994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93140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96027F-7875-4030-9381-8BD8C4F21935}" type="datetimeFigureOut">
              <a:rPr lang="en-US" smtClean="0"/>
              <a:pPr/>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418305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424729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47622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212282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51012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83886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509A250-FF31-4206-8172-F9D3106AACB1}" type="datetimeFigureOut">
              <a:rPr lang="en-US" smtClean="0"/>
              <a:pPr/>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129668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10/10/2017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xmlns="" val="52289276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j3LJ0T8VP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pl.wikipedia.org/wiki/Albert_Einstein" TargetMode="External"/><Relationship Id="rId2" Type="http://schemas.openxmlformats.org/officeDocument/2006/relationships/hyperlink" Target="https://encyklopedia.pwn.pl/haslo/Einstein-Albert;3896872.html" TargetMode="External"/><Relationship Id="rId1" Type="http://schemas.openxmlformats.org/officeDocument/2006/relationships/slideLayout" Target="../slideLayouts/slideLayout2.xml"/><Relationship Id="rId5" Type="http://schemas.openxmlformats.org/officeDocument/2006/relationships/hyperlink" Target="https://pl.wikipedia.org/wiki/Og%C3%B3lna_teoria_wzgl%C4%99dno%C5%9Bci" TargetMode="External"/><Relationship Id="rId4" Type="http://schemas.openxmlformats.org/officeDocument/2006/relationships/hyperlink" Target="https://www.google.p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002088" y="1791120"/>
            <a:ext cx="8824912" cy="1715668"/>
          </a:xfrm>
        </p:spPr>
        <p:txBody>
          <a:bodyPr/>
          <a:lstStyle/>
          <a:p>
            <a:pPr algn="ctr"/>
            <a:r>
              <a:rPr lang="pl-PL" b="1" dirty="0"/>
              <a:t>ALBERT EINSTEIN</a:t>
            </a:r>
            <a:r>
              <a:rPr lang="en-US" dirty="0">
                <a:solidFill>
                  <a:schemeClr val="tx1"/>
                </a:solidFill>
                <a:latin typeface="+mj-ea"/>
                <a:cs typeface="+mj-ea"/>
              </a:rPr>
              <a:t/>
            </a:r>
            <a:br>
              <a:rPr lang="en-US" dirty="0">
                <a:solidFill>
                  <a:schemeClr val="tx1"/>
                </a:solidFill>
                <a:latin typeface="+mj-ea"/>
                <a:cs typeface="+mj-ea"/>
              </a:rPr>
            </a:br>
            <a:r>
              <a:rPr lang="pl-PL" sz="3600" dirty="0"/>
              <a:t>14.03.1879- 18.04.1955r.</a:t>
            </a:r>
            <a:endParaRPr lang="pl-PL" sz="3600" b="1" dirty="0"/>
          </a:p>
        </p:txBody>
      </p:sp>
      <p:pic>
        <p:nvPicPr>
          <p:cNvPr id="4" name="Obraz 4"/>
          <p:cNvPicPr>
            <a:picLocks noChangeAspect="1"/>
          </p:cNvPicPr>
          <p:nvPr/>
        </p:nvPicPr>
        <p:blipFill>
          <a:blip r:embed="rId2"/>
          <a:stretch>
            <a:fillRect/>
          </a:stretch>
        </p:blipFill>
        <p:spPr>
          <a:xfrm>
            <a:off x="657565" y="1123950"/>
            <a:ext cx="3433145" cy="4579347"/>
          </a:xfrm>
          <a:prstGeom prst="rect">
            <a:avLst/>
          </a:prstGeom>
        </p:spPr>
      </p:pic>
      <p:sp>
        <p:nvSpPr>
          <p:cNvPr id="7" name="pole tekstowe 6"/>
          <p:cNvSpPr txBox="1"/>
          <p:nvPr/>
        </p:nvSpPr>
        <p:spPr>
          <a:xfrm>
            <a:off x="4378037" y="5833925"/>
            <a:ext cx="739159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i="1" dirty="0">
                <a:latin typeface="Open Sans"/>
              </a:rPr>
              <a:t>„Wyzwolenie energii jądrowej zmieniło wszystko z wyjątkiem naszego sposobu myślenia”</a:t>
            </a:r>
            <a:endParaRPr lang="pl-PL" i="1" dirty="0"/>
          </a:p>
        </p:txBody>
      </p:sp>
    </p:spTree>
    <p:extLst>
      <p:ext uri="{BB962C8B-B14F-4D97-AF65-F5344CB8AC3E}">
        <p14:creationId xmlns:p14="http://schemas.microsoft.com/office/powerpoint/2010/main" xmlns="" val="395973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03313" y="409835"/>
            <a:ext cx="8947150" cy="5838565"/>
          </a:xfrm>
        </p:spPr>
        <p:txBody>
          <a:bodyPr vert="horz" lIns="91440" tIns="45720" rIns="91440" bIns="45720" rtlCol="0" anchor="t">
            <a:normAutofit/>
          </a:bodyPr>
          <a:lstStyle/>
          <a:p>
            <a:pPr marL="0" indent="0">
              <a:buNone/>
            </a:pPr>
            <a:r>
              <a:rPr lang="pl-PL" sz="1600" b="1" dirty="0"/>
              <a:t>1917:</a:t>
            </a:r>
          </a:p>
          <a:p>
            <a:pPr marL="0">
              <a:buChar char="•"/>
            </a:pPr>
            <a:r>
              <a:rPr lang="pl-PL" sz="1600" dirty="0"/>
              <a:t>Pierwszy model kosmologiczny: cylindryczny, szybko obalony przez Prawo Hubble’a</a:t>
            </a:r>
            <a:endParaRPr sz="1600" dirty="0"/>
          </a:p>
          <a:p>
            <a:pPr marL="0" indent="0">
              <a:buNone/>
            </a:pPr>
            <a:endParaRPr lang="pl-PL" sz="1600" b="1" dirty="0"/>
          </a:p>
          <a:p>
            <a:pPr marL="0" indent="0">
              <a:buNone/>
            </a:pPr>
            <a:r>
              <a:rPr lang="pl-PL" sz="1600" b="1" dirty="0"/>
              <a:t>1918</a:t>
            </a:r>
            <a:r>
              <a:rPr lang="pl-PL" sz="1600" dirty="0"/>
              <a:t>:</a:t>
            </a:r>
            <a:endParaRPr sz="1600" dirty="0"/>
          </a:p>
          <a:p>
            <a:pPr marL="0">
              <a:buChar char="•"/>
            </a:pPr>
            <a:r>
              <a:rPr lang="pl-PL" sz="1600" dirty="0"/>
              <a:t>Teoria procesu emisji i absorpcji promieniowania elektromagnetycznego przez atomy. Jest ona podstawą działania laserów</a:t>
            </a:r>
            <a:endParaRPr sz="1600" dirty="0"/>
          </a:p>
          <a:p>
            <a:pPr marL="0" indent="0">
              <a:buNone/>
            </a:pPr>
            <a:endParaRPr lang="pl-PL" sz="1600" b="1" dirty="0"/>
          </a:p>
          <a:p>
            <a:pPr marL="0" indent="0">
              <a:buNone/>
            </a:pPr>
            <a:r>
              <a:rPr lang="pl-PL" sz="1600" b="1" dirty="0"/>
              <a:t>1924:</a:t>
            </a:r>
            <a:endParaRPr sz="1600" b="1" dirty="0"/>
          </a:p>
          <a:p>
            <a:pPr marL="0">
              <a:buChar char="•"/>
            </a:pPr>
            <a:r>
              <a:rPr lang="pl-PL" sz="1600" dirty="0"/>
              <a:t>Statystyka Bosego-Einsteina, dotycząca rozkładu stanów kwantowych bozonów.</a:t>
            </a:r>
            <a:endParaRPr sz="1600" dirty="0"/>
          </a:p>
          <a:p>
            <a:pPr marL="0">
              <a:buChar char="•"/>
            </a:pPr>
            <a:r>
              <a:rPr lang="pl-PL" sz="1600" dirty="0"/>
              <a:t>Kondensacja Bosego-Einsteina, efekt kwantowy zachodzący w układach podległych statystyce Bosego-Einsteina.</a:t>
            </a:r>
            <a:endParaRPr sz="1600" dirty="0"/>
          </a:p>
          <a:p>
            <a:pPr marL="0" indent="0">
              <a:buNone/>
            </a:pPr>
            <a:endParaRPr lang="pl-PL" sz="1600" b="1" dirty="0"/>
          </a:p>
          <a:p>
            <a:pPr marL="0" indent="0">
              <a:buNone/>
            </a:pPr>
            <a:r>
              <a:rPr lang="pl-PL" sz="1600" b="1" dirty="0"/>
              <a:t>1935:</a:t>
            </a:r>
            <a:endParaRPr sz="1600" b="1" dirty="0"/>
          </a:p>
          <a:p>
            <a:pPr marL="0">
              <a:buChar char="•"/>
            </a:pPr>
            <a:r>
              <a:rPr lang="pl-PL" sz="1600" dirty="0"/>
              <a:t>Paradoks EPR (paradoks </a:t>
            </a:r>
            <a:r>
              <a:rPr lang="pl-PL" sz="1600" dirty="0" err="1"/>
              <a:t>Einsteina-Podolskiego-Rosena</a:t>
            </a:r>
            <a:r>
              <a:rPr lang="pl-PL" sz="1600" dirty="0"/>
              <a:t>), mający udowodnić nieprawdziwość splątania kwantowego. Został on rozwinięty w latach 60. XX w. przez twierdzenie Bella.</a:t>
            </a:r>
            <a:endParaRPr sz="1600" dirty="0"/>
          </a:p>
          <a:p>
            <a:endParaRPr lang="pl-PL" dirty="0"/>
          </a:p>
        </p:txBody>
      </p:sp>
    </p:spTree>
    <p:extLst>
      <p:ext uri="{BB962C8B-B14F-4D97-AF65-F5344CB8AC3E}">
        <p14:creationId xmlns:p14="http://schemas.microsoft.com/office/powerpoint/2010/main" xmlns="" val="1678487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0550" y="276225"/>
            <a:ext cx="9404350" cy="927210"/>
          </a:xfrm>
        </p:spPr>
        <p:txBody>
          <a:bodyPr/>
          <a:lstStyle/>
          <a:p>
            <a:r>
              <a:rPr lang="pl-PL" b="1" dirty="0"/>
              <a:t>TEORIA WZGLĘDNOŚCI</a:t>
            </a:r>
          </a:p>
        </p:txBody>
      </p:sp>
      <p:sp>
        <p:nvSpPr>
          <p:cNvPr id="3" name="Symbol zastępczy zawartości 2"/>
          <p:cNvSpPr>
            <a:spLocks noGrp="1"/>
          </p:cNvSpPr>
          <p:nvPr>
            <p:ph idx="1"/>
          </p:nvPr>
        </p:nvSpPr>
        <p:spPr>
          <a:xfrm>
            <a:off x="476250" y="1704975"/>
            <a:ext cx="8883706" cy="4826000"/>
          </a:xfrm>
        </p:spPr>
        <p:txBody>
          <a:bodyPr vert="horz" lIns="91440" tIns="45720" rIns="91440" bIns="45720" rtlCol="0" anchor="t">
            <a:normAutofit/>
          </a:bodyPr>
          <a:lstStyle/>
          <a:p>
            <a:pPr marL="0" indent="0">
              <a:buNone/>
            </a:pPr>
            <a:r>
              <a:rPr lang="pl-PL" b="1" dirty="0"/>
              <a:t>Teoria względności</a:t>
            </a:r>
            <a:r>
              <a:rPr lang="pl-PL" dirty="0"/>
              <a:t> (Alberta Einsteina) to nazwa dwóch teorii fizycznych:</a:t>
            </a:r>
            <a:endParaRPr lang="pl-PL"/>
          </a:p>
          <a:p>
            <a:pPr marL="0">
              <a:buChar char="•"/>
            </a:pPr>
            <a:r>
              <a:rPr lang="pl-PL" b="1" dirty="0"/>
              <a:t>Szczególna teoria względności (STW</a:t>
            </a:r>
            <a:r>
              <a:rPr lang="pl-PL" dirty="0"/>
              <a:t>) – teoria czasoprzestrzeni i ruchu, odnosząca się głównie do inercjalnych układów odniesienia, opublikowana w 1905 roku.</a:t>
            </a:r>
            <a:endParaRPr dirty="0"/>
          </a:p>
          <a:p>
            <a:pPr marL="0">
              <a:buChar char="•"/>
            </a:pPr>
            <a:r>
              <a:rPr lang="pl-PL" b="1" dirty="0"/>
              <a:t>Ogólna teoria względności (OTW)</a:t>
            </a:r>
            <a:r>
              <a:rPr lang="pl-PL" dirty="0"/>
              <a:t> – teoria grawitacji, która rozszerza prawo powszechnego ciążenia. Uwzględnia ona efekty STW takie jak istnienie prędkości nieprzekraczalnej. Jednocześnie opiera się na zasadzie równoważności i uogólnieniu zasady względności znanej z STW. OTW została sformułowana 10 lat po STW, w 1915 roku.</a:t>
            </a:r>
            <a:endParaRPr dirty="0"/>
          </a:p>
          <a:p>
            <a:endParaRPr lang="pl-PL" dirty="0"/>
          </a:p>
        </p:txBody>
      </p:sp>
      <p:pic>
        <p:nvPicPr>
          <p:cNvPr id="4" name="Obraz 4"/>
          <p:cNvPicPr>
            <a:picLocks noChangeAspect="1"/>
          </p:cNvPicPr>
          <p:nvPr/>
        </p:nvPicPr>
        <p:blipFill>
          <a:blip r:embed="rId2"/>
          <a:stretch>
            <a:fillRect/>
          </a:stretch>
        </p:blipFill>
        <p:spPr>
          <a:xfrm>
            <a:off x="9315450" y="1866900"/>
            <a:ext cx="2743200" cy="3434876"/>
          </a:xfrm>
          <a:prstGeom prst="rect">
            <a:avLst/>
          </a:prstGeom>
        </p:spPr>
      </p:pic>
    </p:spTree>
    <p:extLst>
      <p:ext uri="{BB962C8B-B14F-4D97-AF65-F5344CB8AC3E}">
        <p14:creationId xmlns:p14="http://schemas.microsoft.com/office/powerpoint/2010/main" xmlns="" val="2716377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p:cNvPicPr>
            <a:picLocks noChangeAspect="1"/>
          </p:cNvPicPr>
          <p:nvPr/>
        </p:nvPicPr>
        <p:blipFill>
          <a:blip r:embed="rId2"/>
          <a:stretch>
            <a:fillRect/>
          </a:stretch>
        </p:blipFill>
        <p:spPr>
          <a:xfrm>
            <a:off x="200025" y="314325"/>
            <a:ext cx="5469101" cy="6579821"/>
          </a:xfrm>
          <a:prstGeom prst="rect">
            <a:avLst/>
          </a:prstGeom>
        </p:spPr>
      </p:pic>
      <p:pic>
        <p:nvPicPr>
          <p:cNvPr id="4" name="Obraz 4"/>
          <p:cNvPicPr>
            <a:picLocks noChangeAspect="1"/>
          </p:cNvPicPr>
          <p:nvPr/>
        </p:nvPicPr>
        <p:blipFill>
          <a:blip r:embed="rId3"/>
          <a:stretch>
            <a:fillRect/>
          </a:stretch>
        </p:blipFill>
        <p:spPr>
          <a:xfrm>
            <a:off x="6057841" y="1644213"/>
            <a:ext cx="5284847" cy="3970775"/>
          </a:xfrm>
          <a:prstGeom prst="rect">
            <a:avLst/>
          </a:prstGeom>
        </p:spPr>
      </p:pic>
    </p:spTree>
    <p:extLst>
      <p:ext uri="{BB962C8B-B14F-4D97-AF65-F5344CB8AC3E}">
        <p14:creationId xmlns:p14="http://schemas.microsoft.com/office/powerpoint/2010/main" xmlns="" val="2434575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113" y="452438"/>
            <a:ext cx="9404350" cy="974507"/>
          </a:xfrm>
        </p:spPr>
        <p:txBody>
          <a:bodyPr/>
          <a:lstStyle/>
          <a:p>
            <a:r>
              <a:rPr lang="pl-PL" b="1" dirty="0"/>
              <a:t>EINSTEIN CYTATY</a:t>
            </a:r>
          </a:p>
        </p:txBody>
      </p:sp>
      <p:pic>
        <p:nvPicPr>
          <p:cNvPr id="4" name="Obraz 4"/>
          <p:cNvPicPr>
            <a:picLocks noChangeAspect="1"/>
          </p:cNvPicPr>
          <p:nvPr/>
        </p:nvPicPr>
        <p:blipFill>
          <a:blip r:embed="rId2"/>
          <a:stretch>
            <a:fillRect/>
          </a:stretch>
        </p:blipFill>
        <p:spPr>
          <a:xfrm>
            <a:off x="1075966" y="1771650"/>
            <a:ext cx="5391806" cy="3603782"/>
          </a:xfrm>
          <a:prstGeom prst="rect">
            <a:avLst/>
          </a:prstGeom>
        </p:spPr>
      </p:pic>
      <p:pic>
        <p:nvPicPr>
          <p:cNvPr id="6" name="Obraz 6"/>
          <p:cNvPicPr>
            <a:picLocks noChangeAspect="1"/>
          </p:cNvPicPr>
          <p:nvPr/>
        </p:nvPicPr>
        <p:blipFill>
          <a:blip r:embed="rId3"/>
          <a:stretch>
            <a:fillRect/>
          </a:stretch>
        </p:blipFill>
        <p:spPr>
          <a:xfrm>
            <a:off x="6467475" y="2472906"/>
            <a:ext cx="5013928" cy="4372835"/>
          </a:xfrm>
          <a:prstGeom prst="rect">
            <a:avLst/>
          </a:prstGeom>
        </p:spPr>
      </p:pic>
    </p:spTree>
    <p:extLst>
      <p:ext uri="{BB962C8B-B14F-4D97-AF65-F5344CB8AC3E}">
        <p14:creationId xmlns:p14="http://schemas.microsoft.com/office/powerpoint/2010/main" xmlns="" val="2573186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p:cNvPicPr>
            <a:picLocks noChangeAspect="1"/>
          </p:cNvPicPr>
          <p:nvPr/>
        </p:nvPicPr>
        <p:blipFill>
          <a:blip r:embed="rId2"/>
          <a:stretch>
            <a:fillRect/>
          </a:stretch>
        </p:blipFill>
        <p:spPr>
          <a:xfrm>
            <a:off x="590550" y="1057275"/>
            <a:ext cx="4607197" cy="4745147"/>
          </a:xfrm>
          <a:prstGeom prst="rect">
            <a:avLst/>
          </a:prstGeom>
        </p:spPr>
      </p:pic>
      <p:pic>
        <p:nvPicPr>
          <p:cNvPr id="6" name="Obraz 6"/>
          <p:cNvPicPr>
            <a:picLocks noChangeAspect="1"/>
          </p:cNvPicPr>
          <p:nvPr/>
        </p:nvPicPr>
        <p:blipFill>
          <a:blip r:embed="rId3"/>
          <a:stretch>
            <a:fillRect/>
          </a:stretch>
        </p:blipFill>
        <p:spPr>
          <a:xfrm>
            <a:off x="5800725" y="504825"/>
            <a:ext cx="4508937" cy="2802199"/>
          </a:xfrm>
          <a:prstGeom prst="rect">
            <a:avLst/>
          </a:prstGeom>
        </p:spPr>
      </p:pic>
      <p:pic>
        <p:nvPicPr>
          <p:cNvPr id="8" name="Obraz 8"/>
          <p:cNvPicPr>
            <a:picLocks noChangeAspect="1"/>
          </p:cNvPicPr>
          <p:nvPr/>
        </p:nvPicPr>
        <p:blipFill>
          <a:blip r:embed="rId4"/>
          <a:stretch>
            <a:fillRect/>
          </a:stretch>
        </p:blipFill>
        <p:spPr>
          <a:xfrm>
            <a:off x="5836668" y="3600450"/>
            <a:ext cx="4446369" cy="3011847"/>
          </a:xfrm>
          <a:prstGeom prst="rect">
            <a:avLst/>
          </a:prstGeom>
        </p:spPr>
      </p:pic>
    </p:spTree>
    <p:extLst>
      <p:ext uri="{BB962C8B-B14F-4D97-AF65-F5344CB8AC3E}">
        <p14:creationId xmlns:p14="http://schemas.microsoft.com/office/powerpoint/2010/main" xmlns="" val="184740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p:cNvPicPr>
            <a:picLocks noChangeAspect="1"/>
          </p:cNvPicPr>
          <p:nvPr/>
        </p:nvPicPr>
        <p:blipFill>
          <a:blip r:embed="rId2"/>
          <a:stretch>
            <a:fillRect/>
          </a:stretch>
        </p:blipFill>
        <p:spPr>
          <a:xfrm>
            <a:off x="104775" y="647700"/>
            <a:ext cx="5892649" cy="4201510"/>
          </a:xfrm>
          <a:prstGeom prst="rect">
            <a:avLst/>
          </a:prstGeom>
        </p:spPr>
      </p:pic>
      <p:pic>
        <p:nvPicPr>
          <p:cNvPr id="4" name="Obraz 4"/>
          <p:cNvPicPr>
            <a:picLocks noChangeAspect="1"/>
          </p:cNvPicPr>
          <p:nvPr/>
        </p:nvPicPr>
        <p:blipFill>
          <a:blip r:embed="rId3"/>
          <a:stretch>
            <a:fillRect/>
          </a:stretch>
        </p:blipFill>
        <p:spPr>
          <a:xfrm>
            <a:off x="6343650" y="714375"/>
            <a:ext cx="4099034" cy="5573088"/>
          </a:xfrm>
          <a:prstGeom prst="rect">
            <a:avLst/>
          </a:prstGeom>
        </p:spPr>
      </p:pic>
    </p:spTree>
    <p:extLst>
      <p:ext uri="{BB962C8B-B14F-4D97-AF65-F5344CB8AC3E}">
        <p14:creationId xmlns:p14="http://schemas.microsoft.com/office/powerpoint/2010/main" xmlns="" val="3864764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p:cNvPicPr>
            <a:picLocks noChangeAspect="1"/>
          </p:cNvPicPr>
          <p:nvPr/>
        </p:nvPicPr>
        <p:blipFill>
          <a:blip r:embed="rId2"/>
          <a:stretch>
            <a:fillRect/>
          </a:stretch>
        </p:blipFill>
        <p:spPr>
          <a:xfrm>
            <a:off x="400050" y="723900"/>
            <a:ext cx="10004188" cy="5478736"/>
          </a:xfrm>
          <a:prstGeom prst="rect">
            <a:avLst/>
          </a:prstGeom>
        </p:spPr>
      </p:pic>
    </p:spTree>
    <p:extLst>
      <p:ext uri="{BB962C8B-B14F-4D97-AF65-F5344CB8AC3E}">
        <p14:creationId xmlns:p14="http://schemas.microsoft.com/office/powerpoint/2010/main" xmlns="" val="3150609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112498" y="3522345"/>
            <a:ext cx="868154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smtClean="0">
                <a:hlinkClick r:id="rId2"/>
              </a:rPr>
              <a:t>https://www.youtube.com/watch?v=vj3LJ0T8VP0</a:t>
            </a:r>
            <a:endParaRPr lang="pl-PL" dirty="0"/>
          </a:p>
        </p:txBody>
      </p:sp>
    </p:spTree>
    <p:extLst>
      <p:ext uri="{BB962C8B-B14F-4D97-AF65-F5344CB8AC3E}">
        <p14:creationId xmlns:p14="http://schemas.microsoft.com/office/powerpoint/2010/main" xmlns="" val="2856172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BIBLIOGRAFIA</a:t>
            </a:r>
          </a:p>
        </p:txBody>
      </p:sp>
      <p:sp>
        <p:nvSpPr>
          <p:cNvPr id="3" name="Symbol zastępczy zawartości 2"/>
          <p:cNvSpPr>
            <a:spLocks noGrp="1"/>
          </p:cNvSpPr>
          <p:nvPr>
            <p:ph idx="1"/>
          </p:nvPr>
        </p:nvSpPr>
        <p:spPr/>
        <p:txBody>
          <a:bodyPr vert="horz" lIns="91440" tIns="45720" rIns="91440" bIns="45720" rtlCol="0" anchor="t">
            <a:normAutofit/>
          </a:bodyPr>
          <a:lstStyle/>
          <a:p>
            <a:r>
              <a:rPr lang="pl-PL" dirty="0">
                <a:hlinkClick r:id="rId2"/>
              </a:rPr>
              <a:t>https://encyklopedia.pwn.pl/haslo/Einstein-Albert;3896872.html</a:t>
            </a:r>
            <a:endParaRPr lang="pl-PL" dirty="0"/>
          </a:p>
          <a:p>
            <a:r>
              <a:rPr lang="pl-PL" dirty="0">
                <a:hlinkClick r:id="rId3"/>
              </a:rPr>
              <a:t>https://pl.wikipedia.org/wiki/Albert_Einstein</a:t>
            </a:r>
          </a:p>
          <a:p>
            <a:r>
              <a:rPr lang="pl-PL" dirty="0">
                <a:hlinkClick r:id="rId3"/>
              </a:rPr>
              <a:t>https://pl.wikipedia.org/wiki/Albert_Einstein</a:t>
            </a:r>
          </a:p>
          <a:p>
            <a:r>
              <a:rPr lang="pl-PL" dirty="0">
                <a:hlinkClick r:id="rId4"/>
              </a:rPr>
              <a:t>https://www.google.pl</a:t>
            </a:r>
          </a:p>
          <a:p>
            <a:r>
              <a:rPr lang="pl-PL" dirty="0">
                <a:hlinkClick r:id="rId5"/>
              </a:rPr>
              <a:t>https://</a:t>
            </a:r>
            <a:r>
              <a:rPr lang="pl-PL" dirty="0" smtClean="0">
                <a:hlinkClick r:id="rId5"/>
              </a:rPr>
              <a:t>pl.wikipedia.org/wiki/Og%C3%B3lna_teoria_wzgl%C4%99dno%C5%9Bci</a:t>
            </a:r>
          </a:p>
          <a:p>
            <a:r>
              <a:rPr lang="pl-PL" dirty="0" smtClean="0">
                <a:hlinkClick r:id="rId5"/>
              </a:rPr>
              <a:t>http://</a:t>
            </a:r>
            <a:r>
              <a:rPr lang="pl-PL" dirty="0" smtClean="0">
                <a:hlinkClick r:id="rId5"/>
              </a:rPr>
              <a:t>www.astronomia.biz.pl</a:t>
            </a:r>
          </a:p>
          <a:p>
            <a:r>
              <a:rPr lang="pl-PL" dirty="0" smtClean="0"/>
              <a:t>https</a:t>
            </a:r>
            <a:r>
              <a:rPr lang="pl-PL" smtClean="0"/>
              <a:t>://</a:t>
            </a:r>
            <a:r>
              <a:rPr lang="pl-PL" smtClean="0"/>
              <a:t>pl.wikipedia.org/wiki/Teoria_względności</a:t>
            </a:r>
            <a:endParaRPr lang="pl-PL" dirty="0">
              <a:hlinkClick r:id="rId5"/>
            </a:endParaRPr>
          </a:p>
          <a:p>
            <a:r>
              <a:rPr lang="pl-PL" dirty="0"/>
              <a:t>https://www.youtube.com/watch?v=vj3LJ0T8VP0</a:t>
            </a:r>
          </a:p>
        </p:txBody>
      </p:sp>
    </p:spTree>
    <p:extLst>
      <p:ext uri="{BB962C8B-B14F-4D97-AF65-F5344CB8AC3E}">
        <p14:creationId xmlns:p14="http://schemas.microsoft.com/office/powerpoint/2010/main" xmlns="" val="490689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03313" y="749725"/>
            <a:ext cx="8947150" cy="5498675"/>
          </a:xfrm>
        </p:spPr>
        <p:txBody>
          <a:bodyPr vert="horz" lIns="91440" tIns="45720" rIns="91440" bIns="45720" rtlCol="0" anchor="t">
            <a:normAutofit/>
          </a:bodyPr>
          <a:lstStyle/>
          <a:p>
            <a:pPr marL="0" indent="0" algn="just">
              <a:buNone/>
            </a:pPr>
            <a:r>
              <a:rPr lang="pl-PL" sz="2800" b="1" dirty="0">
                <a:solidFill>
                  <a:srgbClr val="FFFFFF"/>
                </a:solidFill>
                <a:latin typeface="Arial"/>
                <a:ea typeface="Arial"/>
                <a:cs typeface="Arial"/>
              </a:rPr>
              <a:t>Albert Einstein-  </a:t>
            </a:r>
            <a:r>
              <a:rPr lang="pl-PL" sz="2800" dirty="0">
                <a:solidFill>
                  <a:srgbClr val="FFFFFF"/>
                </a:solidFill>
                <a:latin typeface="Arial"/>
                <a:ea typeface="Arial"/>
                <a:cs typeface="Arial"/>
              </a:rPr>
              <a:t>(ur. 14 marca 1879 w Ulm, zm. 18 kwietnia 1955 w </a:t>
            </a:r>
            <a:r>
              <a:rPr lang="pl-PL" sz="2800" dirty="0" err="1">
                <a:solidFill>
                  <a:srgbClr val="FFFFFF"/>
                </a:solidFill>
                <a:latin typeface="Arial"/>
                <a:ea typeface="Arial"/>
                <a:cs typeface="Arial"/>
              </a:rPr>
              <a:t>Princeton</a:t>
            </a:r>
            <a:r>
              <a:rPr lang="pl-PL" sz="2800" dirty="0">
                <a:solidFill>
                  <a:srgbClr val="FFFFFF"/>
                </a:solidFill>
                <a:latin typeface="Arial"/>
                <a:ea typeface="Arial"/>
                <a:cs typeface="Arial"/>
              </a:rPr>
              <a:t>) – niemiecki fizyk żydowskiego pochodzenia, jeden </a:t>
            </a:r>
            <a:endParaRPr lang="pl-PL" sz="2800">
              <a:solidFill>
                <a:srgbClr val="FFFFFF"/>
              </a:solidFill>
              <a:latin typeface="Century Gothic"/>
              <a:ea typeface="Arial"/>
              <a:cs typeface="Arial"/>
            </a:endParaRPr>
          </a:p>
          <a:p>
            <a:pPr marL="0" indent="0" algn="just">
              <a:buNone/>
            </a:pPr>
            <a:r>
              <a:rPr lang="pl-PL" sz="2800" dirty="0">
                <a:solidFill>
                  <a:srgbClr val="FFFFFF"/>
                </a:solidFill>
                <a:latin typeface="Arial"/>
                <a:ea typeface="Arial"/>
                <a:cs typeface="Arial"/>
              </a:rPr>
              <a:t>z największych fizyków-teoretyków XX wieku, twórca ogólnej i szczególnej teorii względności, współtwórca korpuskularno-falowej teorii światła, odkrywca emisji wymuszonej.</a:t>
            </a:r>
            <a:endParaRPr lang="pl-PL" sz="2800" dirty="0">
              <a:solidFill>
                <a:srgbClr val="FFFFFF"/>
              </a:solidFill>
              <a:latin typeface="Century Gothic"/>
              <a:ea typeface="Arial"/>
              <a:cs typeface="Arial"/>
            </a:endParaRPr>
          </a:p>
          <a:p>
            <a:pPr marL="0" indent="0" algn="just">
              <a:buNone/>
            </a:pPr>
            <a:r>
              <a:rPr lang="pl-PL" sz="2800" dirty="0">
                <a:solidFill>
                  <a:srgbClr val="FFFFFF"/>
                </a:solidFill>
                <a:latin typeface="Arial"/>
                <a:ea typeface="Arial"/>
                <a:cs typeface="Arial"/>
              </a:rPr>
              <a:t> Laureat Nagrody Nobla w dziedzinie fizyki w 1921 roku za wyjaśnienie efektu fotoelektrycznego. Opublikował ponad 450 prac, w tym ponad 300 naukowych</a:t>
            </a:r>
            <a:r>
              <a:rPr lang="pl-PL" sz="2800" baseline="30000" dirty="0">
                <a:solidFill>
                  <a:srgbClr val="FFFFFF"/>
                </a:solidFill>
                <a:latin typeface="Arial"/>
                <a:ea typeface="Arial"/>
                <a:cs typeface="Arial"/>
              </a:rPr>
              <a:t>[</a:t>
            </a:r>
            <a:r>
              <a:rPr lang="pl-PL" sz="2800" dirty="0">
                <a:solidFill>
                  <a:srgbClr val="FFFFFF"/>
                </a:solidFill>
                <a:latin typeface="Arial"/>
                <a:ea typeface="Arial"/>
                <a:cs typeface="Arial"/>
              </a:rPr>
              <a:t>. Wniósł też swój wkład do rozwoju filozofii nauki.</a:t>
            </a:r>
            <a:endParaRPr lang="pl-PL" sz="2800">
              <a:solidFill>
                <a:srgbClr val="FFFFFF"/>
              </a:solidFill>
            </a:endParaRPr>
          </a:p>
        </p:txBody>
      </p:sp>
    </p:spTree>
    <p:extLst>
      <p:ext uri="{BB962C8B-B14F-4D97-AF65-F5344CB8AC3E}">
        <p14:creationId xmlns:p14="http://schemas.microsoft.com/office/powerpoint/2010/main" xmlns="" val="265678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57693" y="285750"/>
            <a:ext cx="9840913" cy="6517813"/>
          </a:xfrm>
        </p:spPr>
        <p:txBody>
          <a:bodyPr vert="horz" lIns="91440" tIns="45720" rIns="91440" bIns="45720" rtlCol="0" anchor="t">
            <a:noAutofit/>
          </a:bodyPr>
          <a:lstStyle/>
          <a:p>
            <a:pPr algn="ctr"/>
            <a:r>
              <a:rPr lang="pl-PL" b="1" dirty="0"/>
              <a:t>14 III 1879 </a:t>
            </a:r>
            <a:r>
              <a:rPr lang="pl-PL" dirty="0"/>
              <a:t>urodził się w Ulm</a:t>
            </a:r>
            <a:endParaRPr lang="pl-PL"/>
          </a:p>
          <a:p>
            <a:r>
              <a:rPr lang="pl-PL" sz="1800" b="1" dirty="0"/>
              <a:t>1905 </a:t>
            </a:r>
            <a:r>
              <a:rPr lang="pl-PL" sz="1800" dirty="0"/>
              <a:t>- podał podstawowe idee szczególnej teorii względności; </a:t>
            </a:r>
            <a:endParaRPr sz="1800" dirty="0"/>
          </a:p>
          <a:p>
            <a:pPr marL="0" indent="0">
              <a:buNone/>
            </a:pPr>
            <a:r>
              <a:rPr lang="pl-PL" sz="1800" dirty="0"/>
              <a:t>                wyjaśnił ruchy Browna  i zapoczątkował teorię fluktuacji;</a:t>
            </a:r>
            <a:endParaRPr sz="1800" dirty="0"/>
          </a:p>
          <a:p>
            <a:pPr marL="0" indent="0" algn="just">
              <a:buNone/>
            </a:pPr>
            <a:r>
              <a:rPr lang="pl-PL" sz="1800" dirty="0"/>
              <a:t>                podał zależność między masą i energią (wzór Einsteina);</a:t>
            </a:r>
            <a:endParaRPr sz="1800" dirty="0"/>
          </a:p>
          <a:p>
            <a:pPr marL="0" indent="0" algn="ctr">
              <a:buNone/>
            </a:pPr>
            <a:r>
              <a:rPr lang="pl-PL" sz="1800" dirty="0"/>
              <a:t>        podał prawa: zewnętrznego zjawiska fotoelektrycznego i równoważności fotochemicznej;</a:t>
            </a:r>
            <a:endParaRPr sz="1800" dirty="0"/>
          </a:p>
          <a:p>
            <a:r>
              <a:rPr lang="pl-PL" sz="1800" b="1" dirty="0"/>
              <a:t>1914–33 - </a:t>
            </a:r>
            <a:r>
              <a:rPr lang="pl-PL" sz="1800" dirty="0"/>
              <a:t>wykładał na uniwersytecie w Berlinie;</a:t>
            </a:r>
            <a:endParaRPr sz="1800" dirty="0"/>
          </a:p>
          <a:p>
            <a:r>
              <a:rPr lang="pl-PL" sz="1800" b="1" dirty="0"/>
              <a:t>1916-  </a:t>
            </a:r>
            <a:r>
              <a:rPr lang="pl-PL" sz="1800" dirty="0"/>
              <a:t>podał ogólną teorię względności;</a:t>
            </a:r>
            <a:endParaRPr sz="1800" dirty="0"/>
          </a:p>
          <a:p>
            <a:pPr marL="0" indent="0">
              <a:buNone/>
            </a:pPr>
            <a:r>
              <a:rPr lang="pl-PL" sz="1800" dirty="0"/>
              <a:t>                opublikował kwantową teorię promieniowania;</a:t>
            </a:r>
            <a:endParaRPr sz="1800" dirty="0"/>
          </a:p>
          <a:p>
            <a:pPr algn="ctr"/>
            <a:r>
              <a:rPr lang="pl-PL" sz="1800" b="1" dirty="0"/>
              <a:t>1921-  </a:t>
            </a:r>
            <a:r>
              <a:rPr lang="pl-PL" sz="1800" dirty="0"/>
              <a:t>otrzymał Nagrodę Nobla za prace nt. zjawiska fotoelektrycznego i z fizyki teoretycznej;</a:t>
            </a:r>
            <a:endParaRPr sz="1800" dirty="0"/>
          </a:p>
          <a:p>
            <a:r>
              <a:rPr lang="pl-PL" sz="1800" b="1" dirty="0"/>
              <a:t>1922-  </a:t>
            </a:r>
            <a:r>
              <a:rPr lang="pl-PL" sz="1800" dirty="0"/>
              <a:t>wydał </a:t>
            </a:r>
            <a:r>
              <a:rPr lang="pl-PL" sz="1800" i="1" dirty="0"/>
              <a:t>Istotę teorii względności;</a:t>
            </a:r>
            <a:endParaRPr sz="1800" dirty="0"/>
          </a:p>
          <a:p>
            <a:r>
              <a:rPr lang="pl-PL" sz="1800" b="1" dirty="0"/>
              <a:t>1924-  </a:t>
            </a:r>
            <a:r>
              <a:rPr lang="pl-PL" sz="1800" dirty="0"/>
              <a:t>uogólnił teorię Bosego (statystyka Bosego-Einsteina);</a:t>
            </a:r>
            <a:endParaRPr sz="1800" dirty="0"/>
          </a:p>
          <a:p>
            <a:r>
              <a:rPr lang="pl-PL" sz="1800" b="1" dirty="0"/>
              <a:t>1933-  </a:t>
            </a:r>
            <a:r>
              <a:rPr lang="pl-PL" sz="1800" dirty="0"/>
              <a:t>osiadł na stałe w Stanach Zjednoczonych;</a:t>
            </a:r>
            <a:endParaRPr sz="1800" dirty="0"/>
          </a:p>
          <a:p>
            <a:r>
              <a:rPr lang="pl-PL" sz="1800" b="1" dirty="0"/>
              <a:t>1939-  </a:t>
            </a:r>
            <a:r>
              <a:rPr lang="pl-PL" sz="1800" dirty="0"/>
              <a:t>napisał list do F.D. Roosevelta, wskazujący możliwość militarnego wykorzystania energii jądrowej;</a:t>
            </a:r>
            <a:endParaRPr sz="2400" dirty="0"/>
          </a:p>
          <a:p>
            <a:pPr algn="ctr"/>
            <a:r>
              <a:rPr lang="pl-PL" b="1" dirty="0"/>
              <a:t>18 IV 1955 </a:t>
            </a:r>
            <a:r>
              <a:rPr lang="pl-PL" dirty="0"/>
              <a:t>zmarł w </a:t>
            </a:r>
            <a:r>
              <a:rPr lang="pl-PL" dirty="0" err="1"/>
              <a:t>Princeton</a:t>
            </a:r>
            <a:r>
              <a:rPr lang="pl-PL" dirty="0"/>
              <a:t>.</a:t>
            </a:r>
            <a:endParaRPr dirty="0"/>
          </a:p>
          <a:p>
            <a:endParaRPr lang="pl-PL" dirty="0"/>
          </a:p>
        </p:txBody>
      </p:sp>
    </p:spTree>
    <p:extLst>
      <p:ext uri="{BB962C8B-B14F-4D97-AF65-F5344CB8AC3E}">
        <p14:creationId xmlns:p14="http://schemas.microsoft.com/office/powerpoint/2010/main" xmlns="" val="3250005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98817" y="244475"/>
            <a:ext cx="9834233" cy="6188075"/>
          </a:xfrm>
        </p:spPr>
        <p:txBody>
          <a:bodyPr vert="horz" lIns="91440" tIns="45720" rIns="91440" bIns="45720" rtlCol="0" anchor="t">
            <a:normAutofit fontScale="92500" lnSpcReduction="10000"/>
          </a:bodyPr>
          <a:lstStyle/>
          <a:p>
            <a:pPr marL="0" indent="0">
              <a:buNone/>
            </a:pPr>
            <a:endParaRPr lang="pl-PL" sz="3600" b="1" dirty="0"/>
          </a:p>
          <a:p>
            <a:pPr>
              <a:buFont typeface="Arial" charset="2"/>
              <a:buChar char=""/>
            </a:pPr>
            <a:r>
              <a:rPr lang="pl-PL" sz="3600" b="1" dirty="0"/>
              <a:t>ŻYCIORYS</a:t>
            </a:r>
            <a:endParaRPr sz="3600" b="1" dirty="0"/>
          </a:p>
          <a:p>
            <a:pPr>
              <a:buFont typeface="Arial" charset="2"/>
              <a:buChar char=""/>
            </a:pPr>
            <a:endParaRPr lang="pl-PL" sz="2200" b="1" dirty="0"/>
          </a:p>
          <a:p>
            <a:pPr marL="0" indent="0">
              <a:buNone/>
            </a:pPr>
            <a:r>
              <a:rPr lang="pl-PL" sz="2200" dirty="0"/>
              <a:t>Albert Einstein urodził się w rodzinie żydowskiej z miejscowości Ulm (Niemcy). Zaczął szkołę w </a:t>
            </a:r>
            <a:r>
              <a:rPr lang="pl-PL" sz="2200" dirty="0" err="1"/>
              <a:t>Munich</a:t>
            </a:r>
            <a:r>
              <a:rPr lang="pl-PL" sz="2200" dirty="0"/>
              <a:t> w roku 1886.</a:t>
            </a:r>
            <a:endParaRPr sz="2200"/>
          </a:p>
          <a:p>
            <a:pPr marL="0" indent="0">
              <a:buNone/>
            </a:pPr>
            <a:r>
              <a:rPr lang="pl-PL" sz="2200" dirty="0"/>
              <a:t> Od 1891 roku studiował matematykę.</a:t>
            </a:r>
            <a:endParaRPr sz="2200"/>
          </a:p>
          <a:p>
            <a:pPr marL="0" indent="0">
              <a:buNone/>
            </a:pPr>
            <a:r>
              <a:rPr lang="pl-PL" sz="2200" dirty="0"/>
              <a:t> W 1894 roku jego rodzina przeprowadziła się do Milan ale on został w </a:t>
            </a:r>
            <a:r>
              <a:rPr lang="pl-PL" sz="2200" dirty="0" err="1"/>
              <a:t>Munich</a:t>
            </a:r>
            <a:r>
              <a:rPr lang="pl-PL" sz="2200" dirty="0"/>
              <a:t>. Uczęszczał on do szkoły średniej w </a:t>
            </a:r>
            <a:r>
              <a:rPr lang="pl-PL" sz="2200" dirty="0" err="1"/>
              <a:t>Aarau</a:t>
            </a:r>
            <a:r>
              <a:rPr lang="pl-PL" sz="2200" dirty="0"/>
              <a:t>. W międzyczasie napisał esej, w którym opisywał swoje plany na przyszłość. </a:t>
            </a:r>
            <a:endParaRPr sz="2200"/>
          </a:p>
          <a:p>
            <a:pPr marL="0" indent="0" algn="just">
              <a:buNone/>
            </a:pPr>
            <a:r>
              <a:rPr lang="pl-PL" sz="2200" dirty="0"/>
              <a:t>W 1900 roku został nauczycielem matematyki i fizyki, co było jednym z jego zamierzeń opisywanych w eseju. Uniknął służby wojskowej z powodu płaskostopia i żylaków. Przez kilka lat pracował jako nauczyciel, między innymi w wyższej szkole w </a:t>
            </a:r>
            <a:r>
              <a:rPr lang="pl-PL" sz="2200" dirty="0" err="1"/>
              <a:t>Winterthur</a:t>
            </a:r>
            <a:r>
              <a:rPr lang="pl-PL" sz="2200" dirty="0"/>
              <a:t>, a potem w prywatnej szkole Schaffhausen. Pracował także na podrzędnym stanowisku w federalnym biurze patentowym w Bern. Mając 26 lat opublikował pracę (</a:t>
            </a:r>
            <a:r>
              <a:rPr lang="pl-PL" sz="2200" dirty="0" err="1"/>
              <a:t>Zur</a:t>
            </a:r>
            <a:r>
              <a:rPr lang="pl-PL" sz="2200" dirty="0"/>
              <a:t> Elektrodynamik </a:t>
            </a:r>
            <a:r>
              <a:rPr lang="pl-PL" sz="2200" dirty="0" err="1"/>
              <a:t>bewegter</a:t>
            </a:r>
            <a:r>
              <a:rPr lang="pl-PL" sz="2200" dirty="0"/>
              <a:t> </a:t>
            </a:r>
            <a:r>
              <a:rPr lang="pl-PL" sz="2200" dirty="0" err="1"/>
              <a:t>Korper</a:t>
            </a:r>
            <a:r>
              <a:rPr lang="pl-PL" sz="2200" dirty="0"/>
              <a:t>) zawierającą podstawowe idee szczególnej teorii względności. W pracy tej wysunął nowe koncepcje czasu i przestrzeni, zerwał z pojęciem czasu absolutnego, łącząc przestrzeń i czas w czterowymiarową czasoprzestrzeń. </a:t>
            </a:r>
            <a:endParaRPr sz="2200" dirty="0"/>
          </a:p>
        </p:txBody>
      </p:sp>
    </p:spTree>
    <p:extLst>
      <p:ext uri="{BB962C8B-B14F-4D97-AF65-F5344CB8AC3E}">
        <p14:creationId xmlns:p14="http://schemas.microsoft.com/office/powerpoint/2010/main" xmlns="" val="3665287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71525" y="1295400"/>
            <a:ext cx="9199398" cy="5788079"/>
          </a:xfrm>
        </p:spPr>
        <p:txBody>
          <a:bodyPr vert="horz" lIns="91440" tIns="45720" rIns="91440" bIns="45720" rtlCol="0" anchor="t">
            <a:normAutofit/>
          </a:bodyPr>
          <a:lstStyle/>
          <a:p>
            <a:pPr marL="0" indent="0" algn="just">
              <a:buNone/>
            </a:pPr>
            <a:r>
              <a:rPr lang="pl-PL" dirty="0"/>
              <a:t>W 1908 roku Einstein został wykładowcą na Uniwersytecie w Bern. W następnym roku został profesorem fizyki w Uniwersytecie w Zurichu. Zrezygnował wtedy z wykładania i z pracy w biurze patentowym w Bern. </a:t>
            </a:r>
            <a:endParaRPr lang="pl-PL"/>
          </a:p>
          <a:p>
            <a:pPr marL="0" indent="0">
              <a:buNone/>
            </a:pPr>
            <a:r>
              <a:rPr lang="pl-PL" dirty="0"/>
              <a:t>W 1911 roku został mianowany profesorem na Uniwersytecie Karl - Ferdinand w Pradze</a:t>
            </a:r>
            <a:endParaRPr dirty="0"/>
          </a:p>
          <a:p>
            <a:pPr marL="0" indent="0">
              <a:buNone/>
            </a:pPr>
            <a:r>
              <a:rPr lang="pl-PL" dirty="0"/>
              <a:t>W 1914 roku powrócił do Niemiec ale nie ubiegał się o niemieckie obywatelstwo. Przyjął on pozycję badacza w Akademii Nauki i przewodniczącego na Uniwersytecie w Berlinie. Zaoferowano mu także pozycję dyrektora Instytutu Fizyki w Berlinie imienia Kaiser Wilhelm. </a:t>
            </a:r>
            <a:endParaRPr lang="en-US" dirty="0"/>
          </a:p>
          <a:p>
            <a:pPr marL="0" indent="0" algn="just">
              <a:buNone/>
            </a:pPr>
            <a:r>
              <a:rPr lang="pl-PL" dirty="0"/>
              <a:t>W 1915 roku opublikował on ostateczną wersję ogólnej teorii. Był on ubóstwiany w prasie angielskiej. </a:t>
            </a:r>
            <a:endParaRPr lang="en-US" dirty="0"/>
          </a:p>
          <a:p>
            <a:pPr marL="0" indent="0">
              <a:buNone/>
            </a:pPr>
            <a:r>
              <a:rPr lang="pl-PL" dirty="0"/>
              <a:t>7 listopada 1919 roku londyński </a:t>
            </a:r>
            <a:r>
              <a:rPr lang="pl-PL" i="1" dirty="0"/>
              <a:t>"Times"</a:t>
            </a:r>
            <a:r>
              <a:rPr lang="pl-PL" dirty="0"/>
              <a:t> miał nagłówek </a:t>
            </a:r>
            <a:r>
              <a:rPr lang="pl-PL" i="1" dirty="0"/>
              <a:t>"Rewolucja w nauce - Nowa teoria Wszechświata - Poglądy Newtona obalone"</a:t>
            </a:r>
            <a:r>
              <a:rPr lang="pl-PL" dirty="0"/>
              <a:t>. </a:t>
            </a:r>
            <a:endParaRPr dirty="0"/>
          </a:p>
        </p:txBody>
      </p:sp>
    </p:spTree>
    <p:extLst>
      <p:ext uri="{BB962C8B-B14F-4D97-AF65-F5344CB8AC3E}">
        <p14:creationId xmlns:p14="http://schemas.microsoft.com/office/powerpoint/2010/main" xmlns="" val="459482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0538" y="267357"/>
            <a:ext cx="9477375" cy="6263618"/>
          </a:xfrm>
        </p:spPr>
        <p:txBody>
          <a:bodyPr vert="horz" lIns="91440" tIns="45720" rIns="91440" bIns="45720" rtlCol="0" anchor="t">
            <a:normAutofit fontScale="92500" lnSpcReduction="10000"/>
          </a:bodyPr>
          <a:lstStyle/>
          <a:p>
            <a:pPr marL="0" indent="0">
              <a:buNone/>
            </a:pPr>
            <a:endParaRPr lang="pl-PL" sz="2200" dirty="0"/>
          </a:p>
          <a:p>
            <a:pPr marL="0" indent="0">
              <a:buNone/>
            </a:pPr>
            <a:r>
              <a:rPr lang="pl-PL" sz="2200" dirty="0"/>
              <a:t>W 1920 roku wykłady Einsteina w Berlinie zostały przerwane z powodu demonstracji antyżydowskich. </a:t>
            </a:r>
            <a:endParaRPr sz="2200"/>
          </a:p>
          <a:p>
            <a:pPr marL="0" indent="0">
              <a:buNone/>
            </a:pPr>
            <a:r>
              <a:rPr lang="pl-PL" sz="2200" dirty="0"/>
              <a:t>W 1921 r. otrzymał nagrodę Nobla za odkrycie praw zjawiska fotoelektrycznego i prace w zakresie fizyki teoretycznej. </a:t>
            </a:r>
            <a:endParaRPr sz="2200"/>
          </a:p>
          <a:p>
            <a:pPr marL="0" indent="0">
              <a:buNone/>
            </a:pPr>
            <a:r>
              <a:rPr lang="pl-PL" sz="2200" dirty="0"/>
              <a:t>W 1933 r. zmuszony został do opuszczenia Niemiec. Objął stanowisko profesora w </a:t>
            </a:r>
            <a:r>
              <a:rPr lang="pl-PL" sz="2200" dirty="0" err="1"/>
              <a:t>Institute</a:t>
            </a:r>
            <a:r>
              <a:rPr lang="pl-PL" sz="2200" dirty="0"/>
              <a:t> for </a:t>
            </a:r>
            <a:r>
              <a:rPr lang="pl-PL" sz="2200" dirty="0" err="1"/>
              <a:t>Advenced</a:t>
            </a:r>
            <a:r>
              <a:rPr lang="pl-PL" sz="2200" dirty="0"/>
              <a:t> </a:t>
            </a:r>
            <a:r>
              <a:rPr lang="pl-PL" sz="2200" dirty="0" err="1"/>
              <a:t>Study</a:t>
            </a:r>
            <a:r>
              <a:rPr lang="pl-PL" sz="2200" dirty="0"/>
              <a:t> w </a:t>
            </a:r>
            <a:r>
              <a:rPr lang="pl-PL" sz="2200" dirty="0" err="1"/>
              <a:t>Princeton</a:t>
            </a:r>
            <a:r>
              <a:rPr lang="pl-PL" sz="2200" dirty="0"/>
              <a:t> (USA). </a:t>
            </a:r>
            <a:endParaRPr sz="2200"/>
          </a:p>
          <a:p>
            <a:pPr marL="0" indent="0">
              <a:buNone/>
            </a:pPr>
            <a:r>
              <a:rPr lang="pl-PL" sz="2200" dirty="0"/>
              <a:t>W czasie II wojny światowej popierał prace zmierzające do budowy bomby jądrowej, jednak po wojnie uznał, że dalsza rozbudowa arsenału jądrowego zagraża istnieniu ludzkości, przed czym nieraz publicznie ostrzegał. </a:t>
            </a:r>
            <a:endParaRPr sz="2200"/>
          </a:p>
          <a:p>
            <a:pPr marL="0" indent="0">
              <a:buNone/>
            </a:pPr>
            <a:r>
              <a:rPr lang="pl-PL" sz="2200" dirty="0"/>
              <a:t>Po śmierci pierwszego prezydenta Izraelu w 1952 roku, rząd Izraelu zaoferował Einsteinowi to stanowisko, jednak on odmówił. </a:t>
            </a:r>
            <a:endParaRPr sz="2200"/>
          </a:p>
          <a:p>
            <a:pPr marL="0" indent="0">
              <a:buNone/>
            </a:pPr>
            <a:r>
              <a:rPr lang="pl-PL" sz="2200" dirty="0"/>
              <a:t>Przed śmiercią, w roku 1955, usilnie pracował nad unitarną teorią pola. Miał nadzieję, że uda mu się wyjaśnić w jednym wzorze oddziaływanie wzajemne teorii grawitacyjnej z teorią pola elektromagnetycznego. </a:t>
            </a:r>
            <a:endParaRPr sz="2200"/>
          </a:p>
          <a:p>
            <a:pPr marL="0" indent="0">
              <a:buNone/>
            </a:pPr>
            <a:r>
              <a:rPr lang="pl-PL" sz="2200" dirty="0"/>
              <a:t>Tydzień przed śmiercią napisał ostatni list adresowany do Bertranda Russela. Einstein został poddany kremacji w Trenton, New Jersey o godzinie 16, 18 kwietnia 1955 roku, czyli w dniu jego śmierci.</a:t>
            </a:r>
            <a:endParaRPr sz="2200" dirty="0"/>
          </a:p>
        </p:txBody>
      </p:sp>
    </p:spTree>
    <p:extLst>
      <p:ext uri="{BB962C8B-B14F-4D97-AF65-F5344CB8AC3E}">
        <p14:creationId xmlns:p14="http://schemas.microsoft.com/office/powerpoint/2010/main" xmlns="" val="2482985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9125" y="190500"/>
            <a:ext cx="9744416" cy="720725"/>
          </a:xfrm>
        </p:spPr>
        <p:txBody>
          <a:bodyPr/>
          <a:lstStyle/>
          <a:p>
            <a:r>
              <a:rPr lang="pl-PL" sz="2800" dirty="0"/>
              <a:t>NAGRODA NOBLA</a:t>
            </a:r>
            <a:r>
              <a:rPr lang="pl-PL" sz="2800" dirty="0">
                <a:solidFill>
                  <a:srgbClr val="EBEBEB"/>
                </a:solidFill>
              </a:rPr>
              <a:t> </a:t>
            </a:r>
            <a:r>
              <a:rPr lang="pl-PL" sz="1200" dirty="0">
                <a:solidFill>
                  <a:srgbClr val="EBEBEB"/>
                </a:solidFill>
              </a:rPr>
              <a:t>(nominowany corocznie w latach 1910–1922, z wyjątkiem 1911 i 1915)</a:t>
            </a:r>
            <a:endParaRPr lang="pl-PL" sz="1200" dirty="0">
              <a:solidFill>
                <a:schemeClr val="tx1"/>
              </a:solidFill>
            </a:endParaRPr>
          </a:p>
        </p:txBody>
      </p:sp>
      <p:graphicFrame>
        <p:nvGraphicFramePr>
          <p:cNvPr id="7" name="Tabela 6"/>
          <p:cNvGraphicFramePr>
            <a:graphicFrameLocks noGrp="1"/>
          </p:cNvGraphicFramePr>
          <p:nvPr>
            <p:extLst>
              <p:ext uri="{D42A27DB-BD31-4B8C-83A1-F6EECF244321}">
                <p14:modId xmlns:p14="http://schemas.microsoft.com/office/powerpoint/2010/main" xmlns="" val="2746155276"/>
              </p:ext>
            </p:extLst>
          </p:nvPr>
        </p:nvGraphicFramePr>
        <p:xfrm>
          <a:off x="-9525" y="714375"/>
          <a:ext cx="12225143" cy="6133379"/>
        </p:xfrm>
        <a:graphic>
          <a:graphicData uri="http://schemas.openxmlformats.org/drawingml/2006/table">
            <a:tbl>
              <a:tblPr firstRow="1" bandRow="1">
                <a:tableStyleId>{5C22544A-7EE6-4342-B048-85BDC9FD1C3A}</a:tableStyleId>
              </a:tblPr>
              <a:tblGrid>
                <a:gridCol w="4048296">
                  <a:extLst>
                    <a:ext uri="{9D8B030D-6E8A-4147-A177-3AD203B41FA5}">
                      <a16:colId xmlns:a16="http://schemas.microsoft.com/office/drawing/2014/main" xmlns="" val="826130338"/>
                    </a:ext>
                  </a:extLst>
                </a:gridCol>
                <a:gridCol w="4048296">
                  <a:extLst>
                    <a:ext uri="{9D8B030D-6E8A-4147-A177-3AD203B41FA5}">
                      <a16:colId xmlns:a16="http://schemas.microsoft.com/office/drawing/2014/main" xmlns="" val="1654518833"/>
                    </a:ext>
                  </a:extLst>
                </a:gridCol>
                <a:gridCol w="4128551">
                  <a:extLst>
                    <a:ext uri="{9D8B030D-6E8A-4147-A177-3AD203B41FA5}">
                      <a16:colId xmlns:a16="http://schemas.microsoft.com/office/drawing/2014/main" xmlns="" val="2435555934"/>
                    </a:ext>
                  </a:extLst>
                </a:gridCol>
              </a:tblGrid>
              <a:tr h="328919">
                <a:tc>
                  <a:txBody>
                    <a:bodyPr/>
                    <a:lstStyle/>
                    <a:p>
                      <a:pPr algn="ctr"/>
                      <a:r>
                        <a:rPr lang="pl-PL" sz="1400" dirty="0">
                          <a:effectLst/>
                        </a:rPr>
                        <a:t>Rok</a:t>
                      </a:r>
                    </a:p>
                  </a:txBody>
                  <a:tcPr anchor="ctr"/>
                </a:tc>
                <a:tc>
                  <a:txBody>
                    <a:bodyPr/>
                    <a:lstStyle/>
                    <a:p>
                      <a:pPr algn="ctr"/>
                      <a:r>
                        <a:rPr lang="pl-PL" sz="1400" dirty="0">
                          <a:effectLst/>
                        </a:rPr>
                        <a:t>Kategoria w której nominowano Einsteina</a:t>
                      </a:r>
                    </a:p>
                  </a:txBody>
                  <a:tcPr anchor="ctr"/>
                </a:tc>
                <a:tc>
                  <a:txBody>
                    <a:bodyPr/>
                    <a:lstStyle/>
                    <a:p>
                      <a:pPr algn="ctr"/>
                      <a:r>
                        <a:rPr lang="pl-PL" sz="1400" dirty="0">
                          <a:effectLst/>
                        </a:rPr>
                        <a:t>Zgłaszający</a:t>
                      </a:r>
                    </a:p>
                  </a:txBody>
                  <a:tcPr anchor="ctr"/>
                </a:tc>
                <a:extLst>
                  <a:ext uri="{0D108BD9-81ED-4DB2-BD59-A6C34878D82A}">
                    <a16:rowId xmlns:a16="http://schemas.microsoft.com/office/drawing/2014/main" xmlns="" val="2527908255"/>
                  </a:ext>
                </a:extLst>
              </a:tr>
              <a:tr h="483705">
                <a:tc>
                  <a:txBody>
                    <a:bodyPr/>
                    <a:lstStyle/>
                    <a:p>
                      <a:pPr>
                        <a:buNone/>
                      </a:pPr>
                      <a:r>
                        <a:rPr lang="pl-PL" sz="1200" dirty="0">
                          <a:effectLst/>
                        </a:rPr>
                        <a:t>1910</a:t>
                      </a:r>
                    </a:p>
                  </a:txBody>
                  <a:tcPr anchor="ctr"/>
                </a:tc>
                <a:tc>
                  <a:txBody>
                    <a:bodyPr/>
                    <a:lstStyle/>
                    <a:p>
                      <a:pPr>
                        <a:buNone/>
                      </a:pPr>
                      <a:r>
                        <a:rPr lang="pl-PL" sz="1200" dirty="0">
                          <a:effectLst/>
                        </a:rPr>
                        <a:t>Badania o charakterze teoretycznym lub matematyczno-przyrodniczym</a:t>
                      </a:r>
                      <a:endParaRPr lang="pl-PL" sz="1200" baseline="30000">
                        <a:effectLst/>
                      </a:endParaRPr>
                    </a:p>
                  </a:txBody>
                  <a:tcPr anchor="ctr"/>
                </a:tc>
                <a:tc>
                  <a:txBody>
                    <a:bodyPr/>
                    <a:lstStyle/>
                    <a:p>
                      <a:pPr>
                        <a:buNone/>
                      </a:pPr>
                      <a:r>
                        <a:rPr lang="pl-PL" sz="1200" dirty="0">
                          <a:effectLst/>
                        </a:rPr>
                        <a:t>Wilhelm Ostwald</a:t>
                      </a:r>
                      <a:endParaRPr lang="pl-PL" sz="1200" baseline="30000">
                        <a:effectLst/>
                      </a:endParaRPr>
                    </a:p>
                  </a:txBody>
                  <a:tcPr anchor="ctr"/>
                </a:tc>
                <a:extLst>
                  <a:ext uri="{0D108BD9-81ED-4DB2-BD59-A6C34878D82A}">
                    <a16:rowId xmlns:a16="http://schemas.microsoft.com/office/drawing/2014/main" xmlns="" val="2521448339"/>
                  </a:ext>
                </a:extLst>
              </a:tr>
              <a:tr h="474031">
                <a:tc>
                  <a:txBody>
                    <a:bodyPr/>
                    <a:lstStyle/>
                    <a:p>
                      <a:pPr>
                        <a:buNone/>
                      </a:pPr>
                      <a:r>
                        <a:rPr lang="pl-PL" sz="1200" dirty="0">
                          <a:effectLst/>
                        </a:rPr>
                        <a:t>1912</a:t>
                      </a:r>
                    </a:p>
                  </a:txBody>
                  <a:tcPr anchor="ctr"/>
                </a:tc>
                <a:tc>
                  <a:txBody>
                    <a:bodyPr/>
                    <a:lstStyle/>
                    <a:p>
                      <a:pPr>
                        <a:buNone/>
                      </a:pPr>
                      <a:r>
                        <a:rPr lang="pl-PL" sz="1200" dirty="0">
                          <a:effectLst/>
                        </a:rPr>
                        <a:t>Fizyka teoretyczna</a:t>
                      </a:r>
                      <a:endParaRPr lang="pl-PL" sz="1200" baseline="30000">
                        <a:effectLst/>
                      </a:endParaRPr>
                    </a:p>
                  </a:txBody>
                  <a:tcPr anchor="ctr"/>
                </a:tc>
                <a:tc>
                  <a:txBody>
                    <a:bodyPr/>
                    <a:lstStyle/>
                    <a:p>
                      <a:pPr>
                        <a:buNone/>
                      </a:pPr>
                      <a:r>
                        <a:rPr lang="pl-PL" sz="1200" dirty="0">
                          <a:effectLst/>
                        </a:rPr>
                        <a:t>Wilhelm Ostwald, Peter </a:t>
                      </a:r>
                      <a:r>
                        <a:rPr lang="pl-PL" sz="1200" dirty="0" err="1">
                          <a:effectLst/>
                        </a:rPr>
                        <a:t>Pringsheim</a:t>
                      </a:r>
                      <a:r>
                        <a:rPr lang="pl-PL" sz="1200" dirty="0">
                          <a:effectLst/>
                        </a:rPr>
                        <a:t>, </a:t>
                      </a:r>
                      <a:r>
                        <a:rPr lang="pl-PL" sz="1200" dirty="0" err="1">
                          <a:effectLst/>
                        </a:rPr>
                        <a:t>Schaefer</a:t>
                      </a:r>
                      <a:r>
                        <a:rPr lang="pl-PL" sz="1200" dirty="0">
                          <a:effectLst/>
                        </a:rPr>
                        <a:t>, Wilhelm Wien</a:t>
                      </a:r>
                      <a:endParaRPr lang="pl-PL" sz="1200" baseline="30000">
                        <a:effectLst/>
                      </a:endParaRPr>
                    </a:p>
                  </a:txBody>
                  <a:tcPr anchor="ctr"/>
                </a:tc>
                <a:extLst>
                  <a:ext uri="{0D108BD9-81ED-4DB2-BD59-A6C34878D82A}">
                    <a16:rowId xmlns:a16="http://schemas.microsoft.com/office/drawing/2014/main" xmlns="" val="2856956105"/>
                  </a:ext>
                </a:extLst>
              </a:tr>
              <a:tr h="319245">
                <a:tc>
                  <a:txBody>
                    <a:bodyPr/>
                    <a:lstStyle/>
                    <a:p>
                      <a:pPr>
                        <a:buNone/>
                      </a:pPr>
                      <a:r>
                        <a:rPr lang="pl-PL" sz="1200" dirty="0">
                          <a:effectLst/>
                        </a:rPr>
                        <a:t>1913</a:t>
                      </a:r>
                    </a:p>
                  </a:txBody>
                  <a:tcPr anchor="ctr"/>
                </a:tc>
                <a:tc>
                  <a:txBody>
                    <a:bodyPr/>
                    <a:lstStyle/>
                    <a:p>
                      <a:pPr>
                        <a:buNone/>
                      </a:pPr>
                      <a:r>
                        <a:rPr lang="pl-PL" sz="1200" dirty="0">
                          <a:effectLst/>
                        </a:rPr>
                        <a:t>Fizyka teoretyczna</a:t>
                      </a:r>
                      <a:endParaRPr lang="pl-PL" sz="1200" baseline="30000">
                        <a:effectLst/>
                      </a:endParaRPr>
                    </a:p>
                  </a:txBody>
                  <a:tcPr anchor="ctr"/>
                </a:tc>
                <a:tc>
                  <a:txBody>
                    <a:bodyPr/>
                    <a:lstStyle/>
                    <a:p>
                      <a:pPr>
                        <a:buNone/>
                      </a:pPr>
                      <a:r>
                        <a:rPr lang="pl-PL" sz="1200" dirty="0">
                          <a:effectLst/>
                        </a:rPr>
                        <a:t>Wilhelm Ostwald, Wilhelm Wien, Bernhard </a:t>
                      </a:r>
                      <a:r>
                        <a:rPr lang="pl-PL" sz="1200" dirty="0" err="1">
                          <a:effectLst/>
                        </a:rPr>
                        <a:t>Naunyn</a:t>
                      </a:r>
                      <a:endParaRPr lang="pl-PL" sz="1200" baseline="30000">
                        <a:effectLst/>
                      </a:endParaRPr>
                    </a:p>
                  </a:txBody>
                  <a:tcPr anchor="ctr"/>
                </a:tc>
                <a:extLst>
                  <a:ext uri="{0D108BD9-81ED-4DB2-BD59-A6C34878D82A}">
                    <a16:rowId xmlns:a16="http://schemas.microsoft.com/office/drawing/2014/main" xmlns="" val="3167938209"/>
                  </a:ext>
                </a:extLst>
              </a:tr>
              <a:tr h="474031">
                <a:tc>
                  <a:txBody>
                    <a:bodyPr/>
                    <a:lstStyle/>
                    <a:p>
                      <a:pPr>
                        <a:buNone/>
                      </a:pPr>
                      <a:r>
                        <a:rPr lang="pl-PL" sz="1200" dirty="0">
                          <a:effectLst/>
                        </a:rPr>
                        <a:t>1914</a:t>
                      </a:r>
                    </a:p>
                  </a:txBody>
                  <a:tcPr anchor="ctr"/>
                </a:tc>
                <a:tc>
                  <a:txBody>
                    <a:bodyPr/>
                    <a:lstStyle/>
                    <a:p>
                      <a:pPr>
                        <a:buNone/>
                      </a:pPr>
                      <a:r>
                        <a:rPr lang="pl-PL" sz="1200" dirty="0">
                          <a:effectLst/>
                        </a:rPr>
                        <a:t>Badania o naturze bardziej spekulatywnej, fizyka teoretyczna</a:t>
                      </a:r>
                      <a:endParaRPr lang="pl-PL" sz="1200" baseline="30000">
                        <a:effectLst/>
                      </a:endParaRPr>
                    </a:p>
                  </a:txBody>
                  <a:tcPr anchor="ctr"/>
                </a:tc>
                <a:tc>
                  <a:txBody>
                    <a:bodyPr/>
                    <a:lstStyle/>
                    <a:p>
                      <a:pPr>
                        <a:buNone/>
                      </a:pPr>
                      <a:r>
                        <a:rPr lang="pl-PL" sz="1200" dirty="0">
                          <a:effectLst/>
                        </a:rPr>
                        <a:t>Bernhard </a:t>
                      </a:r>
                      <a:r>
                        <a:rPr lang="pl-PL" sz="1200" dirty="0" err="1">
                          <a:effectLst/>
                        </a:rPr>
                        <a:t>Naunyn</a:t>
                      </a:r>
                      <a:r>
                        <a:rPr lang="pl-PL" sz="1200" dirty="0">
                          <a:effectLst/>
                        </a:rPr>
                        <a:t>, </a:t>
                      </a:r>
                      <a:r>
                        <a:rPr lang="pl-PL" sz="1200" dirty="0" err="1">
                          <a:effectLst/>
                        </a:rPr>
                        <a:t>Chwolson</a:t>
                      </a:r>
                      <a:endParaRPr lang="pl-PL" sz="1200" baseline="30000">
                        <a:effectLst/>
                      </a:endParaRPr>
                    </a:p>
                  </a:txBody>
                  <a:tcPr anchor="ctr"/>
                </a:tc>
                <a:extLst>
                  <a:ext uri="{0D108BD9-81ED-4DB2-BD59-A6C34878D82A}">
                    <a16:rowId xmlns:a16="http://schemas.microsoft.com/office/drawing/2014/main" xmlns="" val="3592663705"/>
                  </a:ext>
                </a:extLst>
              </a:tr>
              <a:tr h="290222">
                <a:tc>
                  <a:txBody>
                    <a:bodyPr/>
                    <a:lstStyle/>
                    <a:p>
                      <a:pPr>
                        <a:buNone/>
                      </a:pPr>
                      <a:r>
                        <a:rPr lang="pl-PL" sz="1200" dirty="0">
                          <a:effectLst/>
                        </a:rPr>
                        <a:t>1916</a:t>
                      </a:r>
                    </a:p>
                  </a:txBody>
                  <a:tcPr anchor="ctr"/>
                </a:tc>
                <a:tc>
                  <a:txBody>
                    <a:bodyPr/>
                    <a:lstStyle/>
                    <a:p>
                      <a:pPr>
                        <a:buNone/>
                      </a:pPr>
                      <a:r>
                        <a:rPr lang="pl-PL" sz="1200" dirty="0">
                          <a:effectLst/>
                        </a:rPr>
                        <a:t>Fizyka molekularna</a:t>
                      </a:r>
                      <a:endParaRPr lang="pl-PL" sz="1200" baseline="30000">
                        <a:effectLst/>
                      </a:endParaRPr>
                    </a:p>
                  </a:txBody>
                  <a:tcPr anchor="ctr"/>
                </a:tc>
                <a:tc>
                  <a:txBody>
                    <a:bodyPr/>
                    <a:lstStyle/>
                    <a:p>
                      <a:pPr>
                        <a:buNone/>
                      </a:pPr>
                      <a:r>
                        <a:rPr lang="pl-PL" sz="1200" dirty="0">
                          <a:effectLst/>
                        </a:rPr>
                        <a:t>Paul </a:t>
                      </a:r>
                      <a:r>
                        <a:rPr lang="pl-PL" sz="1200" dirty="0" err="1">
                          <a:effectLst/>
                        </a:rPr>
                        <a:t>Ehrenhaft</a:t>
                      </a:r>
                      <a:endParaRPr lang="pl-PL" sz="1200" baseline="30000">
                        <a:effectLst/>
                      </a:endParaRPr>
                    </a:p>
                  </a:txBody>
                  <a:tcPr anchor="ctr"/>
                </a:tc>
                <a:extLst>
                  <a:ext uri="{0D108BD9-81ED-4DB2-BD59-A6C34878D82A}">
                    <a16:rowId xmlns:a16="http://schemas.microsoft.com/office/drawing/2014/main" xmlns="" val="2760041733"/>
                  </a:ext>
                </a:extLst>
              </a:tr>
              <a:tr h="474031">
                <a:tc>
                  <a:txBody>
                    <a:bodyPr/>
                    <a:lstStyle/>
                    <a:p>
                      <a:pPr>
                        <a:buNone/>
                      </a:pPr>
                      <a:r>
                        <a:rPr lang="pl-PL" sz="1200" dirty="0">
                          <a:effectLst/>
                        </a:rPr>
                        <a:t>1917</a:t>
                      </a:r>
                    </a:p>
                  </a:txBody>
                  <a:tcPr anchor="ctr"/>
                </a:tc>
                <a:tc>
                  <a:txBody>
                    <a:bodyPr/>
                    <a:lstStyle/>
                    <a:p>
                      <a:pPr>
                        <a:buNone/>
                      </a:pPr>
                      <a:r>
                        <a:rPr lang="pl-PL" sz="1200" dirty="0">
                          <a:effectLst/>
                        </a:rPr>
                        <a:t>Prace związane z niezmiernie owocnymi badaniami Plancka dotyczącymi hipotezy kwantów</a:t>
                      </a:r>
                      <a:endParaRPr lang="pl-PL" sz="1200" baseline="30000">
                        <a:effectLst/>
                      </a:endParaRPr>
                    </a:p>
                  </a:txBody>
                  <a:tcPr anchor="ctr"/>
                </a:tc>
                <a:tc>
                  <a:txBody>
                    <a:bodyPr/>
                    <a:lstStyle/>
                    <a:p>
                      <a:pPr>
                        <a:buNone/>
                      </a:pPr>
                      <a:r>
                        <a:rPr lang="pl-PL" sz="1200" dirty="0">
                          <a:effectLst/>
                        </a:rPr>
                        <a:t>de Haas, Otto Heinrich </a:t>
                      </a:r>
                      <a:r>
                        <a:rPr lang="pl-PL" sz="1200" dirty="0" err="1">
                          <a:effectLst/>
                        </a:rPr>
                        <a:t>Warburg</a:t>
                      </a:r>
                      <a:r>
                        <a:rPr lang="pl-PL" sz="1200" dirty="0">
                          <a:effectLst/>
                        </a:rPr>
                        <a:t>, Weiss</a:t>
                      </a:r>
                      <a:endParaRPr lang="pl-PL" sz="1200" baseline="30000">
                        <a:effectLst/>
                      </a:endParaRPr>
                    </a:p>
                  </a:txBody>
                  <a:tcPr anchor="ctr"/>
                </a:tc>
                <a:extLst>
                  <a:ext uri="{0D108BD9-81ED-4DB2-BD59-A6C34878D82A}">
                    <a16:rowId xmlns:a16="http://schemas.microsoft.com/office/drawing/2014/main" xmlns="" val="414560934"/>
                  </a:ext>
                </a:extLst>
              </a:tr>
              <a:tr h="474031">
                <a:tc>
                  <a:txBody>
                    <a:bodyPr/>
                    <a:lstStyle/>
                    <a:p>
                      <a:pPr>
                        <a:buNone/>
                      </a:pPr>
                      <a:r>
                        <a:rPr lang="pl-PL" sz="1200" dirty="0">
                          <a:effectLst/>
                        </a:rPr>
                        <a:t>1918</a:t>
                      </a:r>
                    </a:p>
                  </a:txBody>
                  <a:tcPr anchor="ctr"/>
                </a:tc>
                <a:tc>
                  <a:txBody>
                    <a:bodyPr/>
                    <a:lstStyle/>
                    <a:p>
                      <a:pPr>
                        <a:buNone/>
                      </a:pPr>
                      <a:r>
                        <a:rPr lang="pl-PL" sz="1200" dirty="0">
                          <a:effectLst/>
                        </a:rPr>
                        <a:t>Fizyka kwantowa</a:t>
                      </a:r>
                      <a:endParaRPr lang="pl-PL" sz="1200" baseline="30000">
                        <a:effectLst/>
                      </a:endParaRPr>
                    </a:p>
                  </a:txBody>
                  <a:tcPr anchor="ctr"/>
                </a:tc>
                <a:tc>
                  <a:txBody>
                    <a:bodyPr/>
                    <a:lstStyle/>
                    <a:p>
                      <a:pPr>
                        <a:buNone/>
                      </a:pPr>
                      <a:r>
                        <a:rPr lang="pl-PL" sz="1200" dirty="0">
                          <a:effectLst/>
                        </a:rPr>
                        <a:t>Otto </a:t>
                      </a:r>
                      <a:r>
                        <a:rPr lang="pl-PL" sz="1200" dirty="0" err="1">
                          <a:effectLst/>
                        </a:rPr>
                        <a:t>Warburg</a:t>
                      </a:r>
                      <a:r>
                        <a:rPr lang="pl-PL" sz="1200" dirty="0">
                          <a:effectLst/>
                        </a:rPr>
                        <a:t>, Paul </a:t>
                      </a:r>
                      <a:r>
                        <a:rPr lang="pl-PL" sz="1200" dirty="0" err="1">
                          <a:effectLst/>
                        </a:rPr>
                        <a:t>Ehrenhaft</a:t>
                      </a:r>
                      <a:r>
                        <a:rPr lang="pl-PL" sz="1200" dirty="0">
                          <a:effectLst/>
                        </a:rPr>
                        <a:t>, Wilhelm Wien, Max von </a:t>
                      </a:r>
                      <a:r>
                        <a:rPr lang="pl-PL" sz="1200" dirty="0" err="1">
                          <a:effectLst/>
                        </a:rPr>
                        <a:t>Laue</a:t>
                      </a:r>
                      <a:r>
                        <a:rPr lang="pl-PL" sz="1200" dirty="0">
                          <a:effectLst/>
                        </a:rPr>
                        <a:t>, Edgar Meyer, Stefan Meyer</a:t>
                      </a:r>
                      <a:endParaRPr lang="pl-PL" sz="1200" baseline="30000">
                        <a:effectLst/>
                      </a:endParaRPr>
                    </a:p>
                  </a:txBody>
                  <a:tcPr anchor="ctr"/>
                </a:tc>
                <a:extLst>
                  <a:ext uri="{0D108BD9-81ED-4DB2-BD59-A6C34878D82A}">
                    <a16:rowId xmlns:a16="http://schemas.microsoft.com/office/drawing/2014/main" xmlns="" val="1519016708"/>
                  </a:ext>
                </a:extLst>
              </a:tr>
              <a:tr h="474031">
                <a:tc>
                  <a:txBody>
                    <a:bodyPr/>
                    <a:lstStyle/>
                    <a:p>
                      <a:pPr>
                        <a:buNone/>
                      </a:pPr>
                      <a:r>
                        <a:rPr lang="pl-PL" sz="1200" dirty="0">
                          <a:effectLst/>
                        </a:rPr>
                        <a:t>1919</a:t>
                      </a:r>
                    </a:p>
                  </a:txBody>
                  <a:tcPr anchor="ctr"/>
                </a:tc>
                <a:tc>
                  <a:txBody>
                    <a:bodyPr/>
                    <a:lstStyle/>
                    <a:p>
                      <a:pPr>
                        <a:buNone/>
                      </a:pPr>
                      <a:r>
                        <a:rPr lang="pl-PL" sz="1200" dirty="0">
                          <a:effectLst/>
                        </a:rPr>
                        <a:t>Fizyka teoretyczna</a:t>
                      </a:r>
                      <a:endParaRPr lang="pl-PL" sz="1200" baseline="30000">
                        <a:effectLst/>
                      </a:endParaRPr>
                    </a:p>
                  </a:txBody>
                  <a:tcPr anchor="ctr"/>
                </a:tc>
                <a:tc>
                  <a:txBody>
                    <a:bodyPr/>
                    <a:lstStyle/>
                    <a:p>
                      <a:pPr>
                        <a:buNone/>
                      </a:pPr>
                      <a:r>
                        <a:rPr lang="pl-PL" sz="1200" dirty="0">
                          <a:effectLst/>
                        </a:rPr>
                        <a:t>Otto </a:t>
                      </a:r>
                      <a:r>
                        <a:rPr lang="pl-PL" sz="1200" dirty="0" err="1">
                          <a:effectLst/>
                        </a:rPr>
                        <a:t>Warburg</a:t>
                      </a:r>
                      <a:r>
                        <a:rPr lang="pl-PL" sz="1200" dirty="0">
                          <a:effectLst/>
                        </a:rPr>
                        <a:t>, Max von </a:t>
                      </a:r>
                      <a:r>
                        <a:rPr lang="pl-PL" sz="1200" dirty="0" err="1">
                          <a:effectLst/>
                        </a:rPr>
                        <a:t>Laue</a:t>
                      </a:r>
                      <a:r>
                        <a:rPr lang="pl-PL" sz="1200" dirty="0">
                          <a:effectLst/>
                        </a:rPr>
                        <a:t>, Edgar Meyer, Max Planck, </a:t>
                      </a:r>
                      <a:r>
                        <a:rPr lang="pl-PL" sz="1200" dirty="0" err="1">
                          <a:effectLst/>
                        </a:rPr>
                        <a:t>Svante</a:t>
                      </a:r>
                      <a:r>
                        <a:rPr lang="pl-PL" sz="1200" dirty="0">
                          <a:effectLst/>
                        </a:rPr>
                        <a:t> Arrhenius</a:t>
                      </a:r>
                      <a:endParaRPr lang="pl-PL" sz="1200" baseline="30000">
                        <a:effectLst/>
                      </a:endParaRPr>
                    </a:p>
                  </a:txBody>
                  <a:tcPr anchor="ctr"/>
                </a:tc>
                <a:extLst>
                  <a:ext uri="{0D108BD9-81ED-4DB2-BD59-A6C34878D82A}">
                    <a16:rowId xmlns:a16="http://schemas.microsoft.com/office/drawing/2014/main" xmlns="" val="3191233758"/>
                  </a:ext>
                </a:extLst>
              </a:tr>
              <a:tr h="657839">
                <a:tc>
                  <a:txBody>
                    <a:bodyPr/>
                    <a:lstStyle/>
                    <a:p>
                      <a:pPr>
                        <a:buNone/>
                      </a:pPr>
                      <a:r>
                        <a:rPr lang="pl-PL" sz="1200" dirty="0">
                          <a:effectLst/>
                        </a:rPr>
                        <a:t>1920</a:t>
                      </a:r>
                    </a:p>
                  </a:txBody>
                  <a:tcPr anchor="ctr"/>
                </a:tc>
                <a:tc>
                  <a:txBody>
                    <a:bodyPr/>
                    <a:lstStyle/>
                    <a:p>
                      <a:pPr>
                        <a:buNone/>
                      </a:pPr>
                      <a:r>
                        <a:rPr lang="pl-PL" sz="1200" dirty="0">
                          <a:effectLst/>
                        </a:rPr>
                        <a:t>Fizyka matematyczna</a:t>
                      </a:r>
                      <a:endParaRPr lang="pl-PL" sz="1200" baseline="30000">
                        <a:effectLst/>
                      </a:endParaRPr>
                    </a:p>
                  </a:txBody>
                  <a:tcPr anchor="ctr"/>
                </a:tc>
                <a:tc>
                  <a:txBody>
                    <a:bodyPr/>
                    <a:lstStyle/>
                    <a:p>
                      <a:pPr>
                        <a:buNone/>
                      </a:pPr>
                      <a:r>
                        <a:rPr lang="pl-PL" sz="1200" dirty="0" err="1">
                          <a:effectLst/>
                        </a:rPr>
                        <a:t>Warburg</a:t>
                      </a:r>
                      <a:r>
                        <a:rPr lang="pl-PL" sz="1200" dirty="0">
                          <a:effectLst/>
                        </a:rPr>
                        <a:t>, </a:t>
                      </a:r>
                      <a:r>
                        <a:rPr lang="pl-PL" sz="1200" dirty="0" err="1">
                          <a:effectLst/>
                        </a:rPr>
                        <a:t>Heinlich</a:t>
                      </a:r>
                      <a:r>
                        <a:rPr lang="pl-PL" sz="1200" dirty="0">
                          <a:effectLst/>
                        </a:rPr>
                        <a:t> Wilhelm </a:t>
                      </a:r>
                      <a:r>
                        <a:rPr lang="pl-PL" sz="1200" dirty="0" err="1">
                          <a:effectLst/>
                        </a:rPr>
                        <a:t>Waldeyer</a:t>
                      </a:r>
                      <a:r>
                        <a:rPr lang="pl-PL" sz="1200" dirty="0">
                          <a:effectLst/>
                        </a:rPr>
                        <a:t>, </a:t>
                      </a:r>
                      <a:r>
                        <a:rPr lang="pl-PL" sz="1200" dirty="0" err="1">
                          <a:effectLst/>
                        </a:rPr>
                        <a:t>Ornstein</a:t>
                      </a:r>
                      <a:r>
                        <a:rPr lang="pl-PL" sz="1200" dirty="0">
                          <a:effectLst/>
                        </a:rPr>
                        <a:t>, Hendrik Antoon Lorentz, Julius, </a:t>
                      </a:r>
                      <a:r>
                        <a:rPr lang="pl-PL" sz="1200" dirty="0" err="1">
                          <a:effectLst/>
                        </a:rPr>
                        <a:t>Pieter</a:t>
                      </a:r>
                      <a:r>
                        <a:rPr lang="pl-PL" sz="1200" dirty="0">
                          <a:effectLst/>
                        </a:rPr>
                        <a:t> Zeeman, Heike </a:t>
                      </a:r>
                      <a:r>
                        <a:rPr lang="pl-PL" sz="1200" dirty="0" err="1">
                          <a:effectLst/>
                        </a:rPr>
                        <a:t>Kamerlingh</a:t>
                      </a:r>
                      <a:r>
                        <a:rPr lang="pl-PL" sz="1200" dirty="0">
                          <a:effectLst/>
                        </a:rPr>
                        <a:t> </a:t>
                      </a:r>
                      <a:r>
                        <a:rPr lang="pl-PL" sz="1200" dirty="0" err="1">
                          <a:effectLst/>
                        </a:rPr>
                        <a:t>Onnes</a:t>
                      </a:r>
                      <a:r>
                        <a:rPr lang="pl-PL" sz="1200" dirty="0">
                          <a:effectLst/>
                        </a:rPr>
                        <a:t>, Niels Bohr</a:t>
                      </a:r>
                      <a:endParaRPr lang="pl-PL" sz="1200" baseline="30000">
                        <a:effectLst/>
                      </a:endParaRPr>
                    </a:p>
                  </a:txBody>
                  <a:tcPr anchor="ctr"/>
                </a:tc>
                <a:extLst>
                  <a:ext uri="{0D108BD9-81ED-4DB2-BD59-A6C34878D82A}">
                    <a16:rowId xmlns:a16="http://schemas.microsoft.com/office/drawing/2014/main" xmlns="" val="2385195137"/>
                  </a:ext>
                </a:extLst>
              </a:tr>
              <a:tr h="841647">
                <a:tc>
                  <a:txBody>
                    <a:bodyPr/>
                    <a:lstStyle/>
                    <a:p>
                      <a:pPr>
                        <a:buNone/>
                      </a:pPr>
                      <a:r>
                        <a:rPr lang="pl-PL" sz="1200" dirty="0">
                          <a:effectLst/>
                        </a:rPr>
                        <a:t>1921</a:t>
                      </a:r>
                    </a:p>
                  </a:txBody>
                  <a:tcPr anchor="ctr"/>
                </a:tc>
                <a:tc>
                  <a:txBody>
                    <a:bodyPr/>
                    <a:lstStyle/>
                    <a:p>
                      <a:pPr>
                        <a:buNone/>
                      </a:pPr>
                      <a:r>
                        <a:rPr lang="pl-PL" sz="1200" dirty="0">
                          <a:effectLst/>
                        </a:rPr>
                        <a:t>Fizyka matematyczna</a:t>
                      </a:r>
                      <a:endParaRPr lang="pl-PL" sz="1200" baseline="30000">
                        <a:effectLst/>
                      </a:endParaRPr>
                    </a:p>
                  </a:txBody>
                  <a:tcPr anchor="ctr"/>
                </a:tc>
                <a:tc>
                  <a:txBody>
                    <a:bodyPr/>
                    <a:lstStyle/>
                    <a:p>
                      <a:pPr>
                        <a:buNone/>
                      </a:pPr>
                      <a:r>
                        <a:rPr lang="pl-PL" sz="1200" dirty="0">
                          <a:effectLst/>
                        </a:rPr>
                        <a:t>Max Planck, de Haas, </a:t>
                      </a:r>
                      <a:r>
                        <a:rPr lang="pl-PL" sz="1200" dirty="0" err="1">
                          <a:effectLst/>
                        </a:rPr>
                        <a:t>Warburg</a:t>
                      </a:r>
                      <a:r>
                        <a:rPr lang="pl-PL" sz="1200" dirty="0">
                          <a:effectLst/>
                        </a:rPr>
                        <a:t>, </a:t>
                      </a:r>
                      <a:r>
                        <a:rPr lang="pl-PL" sz="1200" dirty="0" err="1">
                          <a:effectLst/>
                        </a:rPr>
                        <a:t>Dällenbach</a:t>
                      </a:r>
                      <a:r>
                        <a:rPr lang="pl-PL" sz="1200" dirty="0">
                          <a:effectLst/>
                        </a:rPr>
                        <a:t>, </a:t>
                      </a:r>
                      <a:r>
                        <a:rPr lang="pl-PL" sz="1200" dirty="0" err="1">
                          <a:effectLst/>
                        </a:rPr>
                        <a:t>Jaffe</a:t>
                      </a:r>
                      <a:r>
                        <a:rPr lang="pl-PL" sz="1200" dirty="0">
                          <a:effectLst/>
                        </a:rPr>
                        <a:t>, Marks, </a:t>
                      </a:r>
                      <a:r>
                        <a:rPr lang="pl-PL" sz="1200" dirty="0" err="1">
                          <a:effectLst/>
                        </a:rPr>
                        <a:t>Nordström</a:t>
                      </a:r>
                      <a:r>
                        <a:rPr lang="pl-PL" sz="1200" dirty="0">
                          <a:effectLst/>
                        </a:rPr>
                        <a:t>, Charles </a:t>
                      </a:r>
                      <a:r>
                        <a:rPr lang="pl-PL" sz="1200" dirty="0" err="1">
                          <a:effectLst/>
                        </a:rPr>
                        <a:t>Walcott</a:t>
                      </a:r>
                      <a:r>
                        <a:rPr lang="pl-PL" sz="1200" dirty="0">
                          <a:effectLst/>
                        </a:rPr>
                        <a:t>, Wiener, Arthur Stanley Eddington, </a:t>
                      </a:r>
                      <a:r>
                        <a:rPr lang="pl-PL" sz="1200" dirty="0" err="1">
                          <a:effectLst/>
                        </a:rPr>
                        <a:t>Jaques</a:t>
                      </a:r>
                      <a:r>
                        <a:rPr lang="pl-PL" sz="1200" dirty="0">
                          <a:effectLst/>
                        </a:rPr>
                        <a:t> Salomon </a:t>
                      </a:r>
                      <a:r>
                        <a:rPr lang="pl-PL" sz="1200" dirty="0" err="1">
                          <a:effectLst/>
                        </a:rPr>
                        <a:t>Hadamard</a:t>
                      </a:r>
                      <a:r>
                        <a:rPr lang="pl-PL" sz="1200" dirty="0">
                          <a:effectLst/>
                        </a:rPr>
                        <a:t>, </a:t>
                      </a:r>
                      <a:r>
                        <a:rPr lang="pl-PL" sz="1200" dirty="0" err="1">
                          <a:effectLst/>
                        </a:rPr>
                        <a:t>Lyman</a:t>
                      </a:r>
                      <a:r>
                        <a:rPr lang="pl-PL" sz="1200" dirty="0">
                          <a:effectLst/>
                        </a:rPr>
                        <a:t>, </a:t>
                      </a:r>
                      <a:r>
                        <a:rPr lang="pl-PL" sz="1200" dirty="0" err="1">
                          <a:effectLst/>
                        </a:rPr>
                        <a:t>Oseen</a:t>
                      </a:r>
                      <a:endParaRPr lang="pl-PL" sz="1200" baseline="30000">
                        <a:effectLst/>
                      </a:endParaRPr>
                    </a:p>
                  </a:txBody>
                  <a:tcPr anchor="ctr"/>
                </a:tc>
                <a:extLst>
                  <a:ext uri="{0D108BD9-81ED-4DB2-BD59-A6C34878D82A}">
                    <a16:rowId xmlns:a16="http://schemas.microsoft.com/office/drawing/2014/main" xmlns="" val="1575983576"/>
                  </a:ext>
                </a:extLst>
              </a:tr>
              <a:tr h="841647">
                <a:tc>
                  <a:txBody>
                    <a:bodyPr/>
                    <a:lstStyle/>
                    <a:p>
                      <a:pPr>
                        <a:buNone/>
                      </a:pPr>
                      <a:r>
                        <a:rPr lang="pl-PL" sz="1200" dirty="0">
                          <a:effectLst/>
                        </a:rPr>
                        <a:t>1922</a:t>
                      </a:r>
                    </a:p>
                  </a:txBody>
                  <a:tcPr anchor="ctr"/>
                </a:tc>
                <a:tc>
                  <a:txBody>
                    <a:bodyPr/>
                    <a:lstStyle/>
                    <a:p>
                      <a:pPr>
                        <a:buNone/>
                      </a:pPr>
                      <a:r>
                        <a:rPr lang="pl-PL" sz="1200" dirty="0">
                          <a:effectLst/>
                        </a:rPr>
                        <a:t>Fizyka matematyczna</a:t>
                      </a:r>
                    </a:p>
                  </a:txBody>
                  <a:tcPr anchor="ctr"/>
                </a:tc>
                <a:tc>
                  <a:txBody>
                    <a:bodyPr/>
                    <a:lstStyle/>
                    <a:p>
                      <a:pPr>
                        <a:buNone/>
                      </a:pPr>
                      <a:r>
                        <a:rPr lang="pl-PL" sz="1200" dirty="0">
                          <a:effectLst/>
                        </a:rPr>
                        <a:t>Max Planck, Paul </a:t>
                      </a:r>
                      <a:r>
                        <a:rPr lang="pl-PL" sz="1200" err="1">
                          <a:effectLst/>
                        </a:rPr>
                        <a:t>Ehrenhaft</a:t>
                      </a:r>
                      <a:r>
                        <a:rPr lang="pl-PL" sz="1200" dirty="0">
                          <a:effectLst/>
                        </a:rPr>
                        <a:t>, </a:t>
                      </a:r>
                      <a:r>
                        <a:rPr lang="pl-PL" sz="1200" err="1">
                          <a:effectLst/>
                        </a:rPr>
                        <a:t>Laue</a:t>
                      </a:r>
                      <a:r>
                        <a:rPr lang="pl-PL" sz="1200" dirty="0">
                          <a:effectLst/>
                        </a:rPr>
                        <a:t>, </a:t>
                      </a:r>
                      <a:r>
                        <a:rPr lang="pl-PL" sz="1200" err="1">
                          <a:effectLst/>
                        </a:rPr>
                        <a:t>Hadamard</a:t>
                      </a:r>
                      <a:r>
                        <a:rPr lang="pl-PL" sz="1200" dirty="0">
                          <a:effectLst/>
                        </a:rPr>
                        <a:t>, S. Meyer, E. Meyer, </a:t>
                      </a:r>
                      <a:r>
                        <a:rPr lang="pl-PL" sz="1200" err="1">
                          <a:effectLst/>
                        </a:rPr>
                        <a:t>Nordström</a:t>
                      </a:r>
                      <a:r>
                        <a:rPr lang="pl-PL" sz="1200" dirty="0">
                          <a:effectLst/>
                        </a:rPr>
                        <a:t>, </a:t>
                      </a:r>
                      <a:r>
                        <a:rPr lang="pl-PL" sz="1200" err="1">
                          <a:effectLst/>
                        </a:rPr>
                        <a:t>Nauyn</a:t>
                      </a:r>
                      <a:r>
                        <a:rPr lang="pl-PL" sz="1200" dirty="0">
                          <a:effectLst/>
                        </a:rPr>
                        <a:t>, Otto </a:t>
                      </a:r>
                      <a:r>
                        <a:rPr lang="pl-PL" sz="1200" err="1">
                          <a:effectLst/>
                        </a:rPr>
                        <a:t>Warburg</a:t>
                      </a:r>
                      <a:r>
                        <a:rPr lang="pl-PL" sz="1200" dirty="0">
                          <a:effectLst/>
                        </a:rPr>
                        <a:t>, Sommerfeld, </a:t>
                      </a:r>
                      <a:r>
                        <a:rPr lang="pl-PL" sz="1200" err="1">
                          <a:effectLst/>
                        </a:rPr>
                        <a:t>Donder</a:t>
                      </a:r>
                      <a:r>
                        <a:rPr lang="pl-PL" sz="1200" dirty="0">
                          <a:effectLst/>
                        </a:rPr>
                        <a:t>, Wagner, Emden, </a:t>
                      </a:r>
                      <a:r>
                        <a:rPr lang="pl-PL" sz="1200" err="1">
                          <a:effectLst/>
                        </a:rPr>
                        <a:t>Poulton</a:t>
                      </a:r>
                      <a:r>
                        <a:rPr lang="pl-PL" sz="1200" dirty="0">
                          <a:effectLst/>
                        </a:rPr>
                        <a:t>, </a:t>
                      </a:r>
                      <a:r>
                        <a:rPr lang="pl-PL" sz="1200" err="1">
                          <a:effectLst/>
                        </a:rPr>
                        <a:t>Langevin</a:t>
                      </a:r>
                      <a:r>
                        <a:rPr lang="pl-PL" sz="1200" dirty="0">
                          <a:effectLst/>
                        </a:rPr>
                        <a:t>, </a:t>
                      </a:r>
                      <a:r>
                        <a:rPr lang="pl-PL" sz="1200" err="1">
                          <a:effectLst/>
                        </a:rPr>
                        <a:t>Brillouin</a:t>
                      </a:r>
                      <a:endParaRPr lang="pl-PL" sz="1200" baseline="30000">
                        <a:effectLst/>
                      </a:endParaRPr>
                    </a:p>
                  </a:txBody>
                  <a:tcPr anchor="ctr"/>
                </a:tc>
                <a:extLst>
                  <a:ext uri="{0D108BD9-81ED-4DB2-BD59-A6C34878D82A}">
                    <a16:rowId xmlns:a16="http://schemas.microsoft.com/office/drawing/2014/main" xmlns="" val="3799727727"/>
                  </a:ext>
                </a:extLst>
              </a:tr>
            </a:tbl>
          </a:graphicData>
        </a:graphic>
      </p:graphicFrame>
    </p:spTree>
    <p:extLst>
      <p:ext uri="{BB962C8B-B14F-4D97-AF65-F5344CB8AC3E}">
        <p14:creationId xmlns:p14="http://schemas.microsoft.com/office/powerpoint/2010/main" xmlns="" val="269011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113" y="452438"/>
            <a:ext cx="9404350" cy="1938566"/>
          </a:xfrm>
        </p:spPr>
        <p:txBody>
          <a:bodyPr/>
          <a:lstStyle/>
          <a:p>
            <a:r>
              <a:rPr lang="pl-PL" sz="2000" dirty="0"/>
              <a:t>W 1921 Einstein otrzymał Nagrodę Nobla „za zasługi dla fizyki teoretycznej, szczególnie za odkrycie praw rządzących efektem fotoelektrycznym”. Stało się to tak późno, ponieważ większość nominacji jako uzasadnienie podawała sformułowanie przez Einsteina teorii względności, która według komitetu noblowskiego nie była wystarczająco potwierdzona doświadczalnie</a:t>
            </a:r>
            <a:endParaRPr lang="pl-PL" sz="2000">
              <a:solidFill>
                <a:schemeClr val="tx1"/>
              </a:solidFill>
            </a:endParaRPr>
          </a:p>
        </p:txBody>
      </p:sp>
      <p:pic>
        <p:nvPicPr>
          <p:cNvPr id="3" name="Obraz 3"/>
          <p:cNvPicPr>
            <a:picLocks noChangeAspect="1"/>
          </p:cNvPicPr>
          <p:nvPr/>
        </p:nvPicPr>
        <p:blipFill>
          <a:blip r:embed="rId2"/>
          <a:stretch>
            <a:fillRect/>
          </a:stretch>
        </p:blipFill>
        <p:spPr>
          <a:xfrm>
            <a:off x="2325301" y="2352675"/>
            <a:ext cx="7106201" cy="4433504"/>
          </a:xfrm>
          <a:prstGeom prst="rect">
            <a:avLst/>
          </a:prstGeom>
        </p:spPr>
      </p:pic>
    </p:spTree>
    <p:extLst>
      <p:ext uri="{BB962C8B-B14F-4D97-AF65-F5344CB8AC3E}">
        <p14:creationId xmlns:p14="http://schemas.microsoft.com/office/powerpoint/2010/main" xmlns="" val="878004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113" y="452438"/>
            <a:ext cx="9404350" cy="819529"/>
          </a:xfrm>
        </p:spPr>
        <p:txBody>
          <a:bodyPr/>
          <a:lstStyle/>
          <a:p>
            <a:r>
              <a:rPr lang="pl-PL" b="1" dirty="0"/>
              <a:t>PRACE EINSTEINA</a:t>
            </a:r>
          </a:p>
        </p:txBody>
      </p:sp>
      <p:sp>
        <p:nvSpPr>
          <p:cNvPr id="3" name="Symbol zastępczy zawartości 2"/>
          <p:cNvSpPr>
            <a:spLocks noGrp="1"/>
          </p:cNvSpPr>
          <p:nvPr>
            <p:ph idx="1"/>
          </p:nvPr>
        </p:nvSpPr>
        <p:spPr>
          <a:xfrm>
            <a:off x="762000" y="1314450"/>
            <a:ext cx="10179903" cy="5499348"/>
          </a:xfrm>
        </p:spPr>
        <p:txBody>
          <a:bodyPr vert="horz" lIns="91440" tIns="45720" rIns="91440" bIns="45720" rtlCol="0" anchor="t">
            <a:noAutofit/>
          </a:bodyPr>
          <a:lstStyle/>
          <a:p>
            <a:pPr marL="0" indent="0" algn="ctr">
              <a:buNone/>
            </a:pPr>
            <a:r>
              <a:rPr lang="pl-PL" sz="1800" dirty="0"/>
              <a:t>Albert Einstein opublikował ponad 300 prac naukowych. Niektóre z nich to:</a:t>
            </a:r>
            <a:endParaRPr lang="pl-PL"/>
          </a:p>
          <a:p>
            <a:pPr marL="0" indent="0">
              <a:buNone/>
            </a:pPr>
            <a:r>
              <a:rPr lang="pl-PL" sz="1600" b="1" dirty="0"/>
              <a:t>1905:</a:t>
            </a:r>
            <a:endParaRPr sz="1600" b="1"/>
          </a:p>
          <a:p>
            <a:pPr marL="0">
              <a:buChar char="•"/>
            </a:pPr>
            <a:r>
              <a:rPr lang="pl-PL" sz="1600" dirty="0"/>
              <a:t>Szczególna teoria względności, pozwalająca pogodzić względność ruchu z obserwowaną niezależnością prędkości światła w próżni od obserwatora i zawierająca słynną formułę </a:t>
            </a:r>
            <a:r>
              <a:rPr lang="pl-PL" sz="1600" i="1" dirty="0"/>
              <a:t>E=mc2</a:t>
            </a:r>
            <a:endParaRPr sz="1600"/>
          </a:p>
          <a:p>
            <a:pPr marL="0">
              <a:buChar char="•"/>
            </a:pPr>
            <a:r>
              <a:rPr lang="pl-PL" sz="1600" dirty="0"/>
              <a:t>Opis i wyjaśnienie ruchów Browna, kolejny dowód istnienia atomów.</a:t>
            </a:r>
            <a:endParaRPr sz="1600"/>
          </a:p>
          <a:p>
            <a:pPr marL="0">
              <a:buChar char="•"/>
            </a:pPr>
            <a:r>
              <a:rPr lang="pl-PL" sz="1600" dirty="0"/>
              <a:t>Wyjaśnienie efektu fotoelektrycznego, wprowadzające pojęcie fotonu, cząstki elementarnej będącej nośnikiem oddziaływania elektromagnetycznego. Był to pierwszy krok do odkrycia dualizmu korpuskularno-falowego. Za to odkrycie przyznano Einsteinowi Nagrodę Nobla.</a:t>
            </a:r>
            <a:endParaRPr sz="1600"/>
          </a:p>
          <a:p>
            <a:pPr marL="0" indent="0">
              <a:buNone/>
            </a:pPr>
            <a:endParaRPr lang="pl-PL" sz="1600" b="1" dirty="0"/>
          </a:p>
          <a:p>
            <a:pPr marL="0" indent="0">
              <a:buNone/>
            </a:pPr>
            <a:r>
              <a:rPr lang="pl-PL" sz="1600" b="1" dirty="0"/>
              <a:t>1907:</a:t>
            </a:r>
            <a:endParaRPr sz="1600" b="1" dirty="0"/>
          </a:p>
          <a:p>
            <a:pPr marL="0">
              <a:buChar char="•"/>
            </a:pPr>
            <a:r>
              <a:rPr lang="pl-PL" sz="1600" dirty="0"/>
              <a:t>Kwantowa teoria ciepła właściwego ciała stałego. Pokazała ona, że wzór Plancka </a:t>
            </a:r>
            <a:r>
              <a:rPr lang="pl-PL" sz="1600" i="1" dirty="0"/>
              <a:t>E=</a:t>
            </a:r>
            <a:r>
              <a:rPr lang="pl-PL" sz="1600" i="1" dirty="0" err="1"/>
              <a:t>hν</a:t>
            </a:r>
            <a:r>
              <a:rPr lang="pl-PL" sz="1600" dirty="0"/>
              <a:t> nie stosuje się tylko do ciała doskonale czarnego, ale jest uniwersalnym prawem fizyki.</a:t>
            </a:r>
            <a:endParaRPr sz="1600"/>
          </a:p>
          <a:p>
            <a:pPr marL="0" indent="0">
              <a:buNone/>
            </a:pPr>
            <a:endParaRPr lang="pl-PL" sz="1600" b="1" dirty="0"/>
          </a:p>
          <a:p>
            <a:pPr marL="0" indent="0">
              <a:buNone/>
            </a:pPr>
            <a:r>
              <a:rPr lang="pl-PL" sz="1600" b="1" dirty="0"/>
              <a:t>1915:</a:t>
            </a:r>
            <a:endParaRPr sz="1600" b="1" dirty="0"/>
          </a:p>
          <a:p>
            <a:pPr marL="0">
              <a:buChar char="•"/>
            </a:pPr>
            <a:r>
              <a:rPr lang="pl-PL" sz="1600" dirty="0"/>
              <a:t>Ogólna teoria względności, nowa teoria grawitacji tłumacząca zjawiska grawitacyjne geometrycznymi własnościami zakrzywionej przez masę lub energię czasoprzestrzeni.</a:t>
            </a:r>
            <a:endParaRPr sz="1600" dirty="0"/>
          </a:p>
          <a:p>
            <a:endParaRPr lang="pl-PL" sz="2400" dirty="0"/>
          </a:p>
        </p:txBody>
      </p:sp>
    </p:spTree>
    <p:extLst>
      <p:ext uri="{BB962C8B-B14F-4D97-AF65-F5344CB8AC3E}">
        <p14:creationId xmlns:p14="http://schemas.microsoft.com/office/powerpoint/2010/main" xmlns="" val="720433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J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13</TotalTime>
  <Words>346</Words>
  <Application>Microsoft Office PowerPoint</Application>
  <PresentationFormat>Niestandardowy</PresentationFormat>
  <Paragraphs>116</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Jon</vt:lpstr>
      <vt:lpstr>ALBERT EINSTEIN 14.03.1879- 18.04.1955r.</vt:lpstr>
      <vt:lpstr>Slajd 2</vt:lpstr>
      <vt:lpstr>Slajd 3</vt:lpstr>
      <vt:lpstr>Slajd 4</vt:lpstr>
      <vt:lpstr>Slajd 5</vt:lpstr>
      <vt:lpstr>Slajd 6</vt:lpstr>
      <vt:lpstr>NAGRODA NOBLA (nominowany corocznie w latach 1910–1922, z wyjątkiem 1911 i 1915)</vt:lpstr>
      <vt:lpstr>W 1921 Einstein otrzymał Nagrodę Nobla „za zasługi dla fizyki teoretycznej, szczególnie za odkrycie praw rządzących efektem fotoelektrycznym”. Stało się to tak późno, ponieważ większość nominacji jako uzasadnienie podawała sformułowanie przez Einsteina teorii względności, która według komitetu noblowskiego nie była wystarczająco potwierdzona doświadczalnie</vt:lpstr>
      <vt:lpstr>PRACE EINSTEINA</vt:lpstr>
      <vt:lpstr>Slajd 10</vt:lpstr>
      <vt:lpstr>TEORIA WZGLĘDNOŚCI</vt:lpstr>
      <vt:lpstr>Slajd 12</vt:lpstr>
      <vt:lpstr>EINSTEIN CYTATY</vt:lpstr>
      <vt:lpstr>Slajd 14</vt:lpstr>
      <vt:lpstr>Slajd 15</vt:lpstr>
      <vt:lpstr>Slajd 16</vt:lpstr>
      <vt:lpstr>Slajd 17</vt:lpstr>
      <vt:lpstr>BIBLIOGRAFIA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Windows User</cp:lastModifiedBy>
  <cp:revision>11</cp:revision>
  <dcterms:created xsi:type="dcterms:W3CDTF">2013-08-01T09:45:12Z</dcterms:created>
  <dcterms:modified xsi:type="dcterms:W3CDTF">2017-10-10T17:54:35Z</dcterms:modified>
</cp:coreProperties>
</file>