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2" r:id="rId4"/>
    <p:sldId id="265" r:id="rId5"/>
    <p:sldId id="268" r:id="rId6"/>
    <p:sldId id="258" r:id="rId7"/>
    <p:sldId id="259" r:id="rId8"/>
    <p:sldId id="266" r:id="rId9"/>
    <p:sldId id="260" r:id="rId10"/>
    <p:sldId id="261" r:id="rId11"/>
    <p:sldId id="267" r:id="rId12"/>
    <p:sldId id="264" r:id="rId13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82" y="23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A149F84-CB2A-4E1A-8E7F-76928BBDEBE5}" type="slidenum"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00331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59335F1-4237-4876-8D67-7AE0E8EA983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053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1CB8E2-AA49-4AA2-9D9A-FF6F64254D30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E4067C-0251-4544-9AF2-07A681A075C6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F405EA-1E44-46F1-877C-B26E3EC2A95B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8698FB-2FCD-4E6E-8F58-9597E22E0E90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30A2B2-2C4F-422E-BE10-D025DD2DF3AB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C41D69-919D-4376-9FEB-C861864DE753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32AE29-062F-4DCF-AF9C-454F7FFC36E7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7BE70F-FECB-465D-8928-D105C164FD48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15B304-EE02-4775-9BF9-EEFA492AB39E}" type="slidenum">
              <a:t>‹#›</a:t>
            </a:fld>
            <a:endParaRPr lang="pl-PL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4BDBA9-EBFC-4DD1-B9EF-48620B2C8D5E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9BD6FC-F684-4EC6-80B1-A197D40198C8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880EEB2-7AA9-43BB-8713-8A9B6E074971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pl-PL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pl-PL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255292"/>
            <a:ext cx="9071640" cy="135421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b="1" dirty="0"/>
              <a:t>Dyslektycy są wśród nas - August Rodin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03453" y="2267668"/>
            <a:ext cx="6730465" cy="374441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20360" y="28800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b="1" dirty="0" smtClean="0"/>
              <a:t>W trakcie tworzenia…</a:t>
            </a:r>
            <a:endParaRPr lang="pl-PL" b="1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648360" y="1944000"/>
            <a:ext cx="9071640" cy="691991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8360" y="1944000"/>
            <a:ext cx="8999280" cy="56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67904" y="1115541"/>
            <a:ext cx="7848872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Arial Black" pitchFamily="34" charset="0"/>
              </a:rPr>
              <a:t>Prezentację przygotowała </a:t>
            </a:r>
          </a:p>
          <a:p>
            <a:pPr algn="ctr"/>
            <a:endParaRPr lang="pl-PL" sz="3200" dirty="0">
              <a:latin typeface="Arial Black" pitchFamily="34" charset="0"/>
            </a:endParaRPr>
          </a:p>
          <a:p>
            <a:pPr algn="ctr"/>
            <a:endParaRPr lang="pl-PL" sz="3200" dirty="0" smtClean="0">
              <a:latin typeface="Arial Black" pitchFamily="34" charset="0"/>
            </a:endParaRPr>
          </a:p>
          <a:p>
            <a:pPr algn="ctr"/>
            <a:endParaRPr lang="pl-PL" sz="3200" dirty="0" smtClean="0">
              <a:latin typeface="Arial Black" pitchFamily="34" charset="0"/>
            </a:endParaRPr>
          </a:p>
          <a:p>
            <a:pPr algn="ctr"/>
            <a:r>
              <a:rPr lang="pl-PL" sz="3200" dirty="0" smtClean="0">
                <a:latin typeface="Arial Black" pitchFamily="34" charset="0"/>
              </a:rPr>
              <a:t>Anna Świerczyńska z klasy 6c, </a:t>
            </a:r>
          </a:p>
          <a:p>
            <a:pPr algn="ctr"/>
            <a:endParaRPr lang="pl-PL" sz="3200" dirty="0">
              <a:latin typeface="Arial Black" pitchFamily="34" charset="0"/>
            </a:endParaRPr>
          </a:p>
          <a:p>
            <a:pPr algn="ctr"/>
            <a:r>
              <a:rPr lang="pl-PL" sz="3200" dirty="0" smtClean="0">
                <a:latin typeface="Arial Black" pitchFamily="34" charset="0"/>
              </a:rPr>
              <a:t>Szkoła Podstawowa nr 22 </a:t>
            </a:r>
          </a:p>
          <a:p>
            <a:pPr algn="ctr"/>
            <a:endParaRPr lang="pl-PL" sz="3200" dirty="0" smtClean="0">
              <a:latin typeface="Arial Black" pitchFamily="34" charset="0"/>
            </a:endParaRPr>
          </a:p>
          <a:p>
            <a:pPr algn="ctr"/>
            <a:r>
              <a:rPr lang="pl-PL" sz="3200" dirty="0" smtClean="0">
                <a:latin typeface="Arial Black" pitchFamily="34" charset="0"/>
              </a:rPr>
              <a:t> we Włocławku</a:t>
            </a:r>
          </a:p>
          <a:p>
            <a:pPr algn="ctr"/>
            <a:endParaRPr lang="pl-PL" sz="3200" dirty="0">
              <a:latin typeface="Arial Black" pitchFamily="34" charset="0"/>
            </a:endParaRPr>
          </a:p>
          <a:p>
            <a:pPr algn="ctr"/>
            <a:endParaRPr lang="pl-PL" sz="3200" dirty="0" smtClean="0">
              <a:latin typeface="Arial Black" pitchFamily="34" charset="0"/>
            </a:endParaRPr>
          </a:p>
          <a:p>
            <a:pPr algn="ctr"/>
            <a:endParaRPr lang="pl-PL" sz="3200" dirty="0">
              <a:latin typeface="Arial Black" pitchFamily="34" charset="0"/>
            </a:endParaRPr>
          </a:p>
          <a:p>
            <a:pPr algn="ctr"/>
            <a:endParaRPr lang="pl-PL" sz="3200" dirty="0" smtClean="0">
              <a:latin typeface="Arial Black" pitchFamily="34" charset="0"/>
            </a:endParaRPr>
          </a:p>
          <a:p>
            <a:pPr algn="ctr"/>
            <a:endParaRPr lang="pl-PL" sz="3200" dirty="0">
              <a:latin typeface="Arial Black" pitchFamily="34" charset="0"/>
            </a:endParaRPr>
          </a:p>
          <a:p>
            <a:pPr algn="ctr"/>
            <a:endParaRPr lang="pl-PL" sz="3200" dirty="0" smtClean="0">
              <a:latin typeface="Arial Black" pitchFamily="34" charset="0"/>
            </a:endParaRPr>
          </a:p>
          <a:p>
            <a:pPr algn="ctr"/>
            <a:endParaRPr lang="pl-PL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 smtClean="0"/>
              <a:t>Strony, z których korzystałam</a:t>
            </a:r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/>
              <a:t>Auguste Rodin – </a:t>
            </a:r>
            <a:r>
              <a:rPr lang="pl-PL" dirty="0" err="1"/>
              <a:t>Wikipedia</a:t>
            </a:r>
            <a:r>
              <a:rPr lang="pl-PL" dirty="0"/>
              <a:t>, wolna encyklopedia.</a:t>
            </a:r>
          </a:p>
          <a:p>
            <a:pPr lvl="0"/>
            <a:r>
              <a:rPr lang="pl-PL" dirty="0"/>
              <a:t>Dysleksja – co to dysleksja, diagnoza </a:t>
            </a:r>
            <a:r>
              <a:rPr lang="pl-PL" dirty="0" smtClean="0"/>
              <a:t>                i </a:t>
            </a:r>
            <a:r>
              <a:rPr lang="pl-PL" dirty="0"/>
              <a:t>przyczyny dysleksji.</a:t>
            </a:r>
          </a:p>
          <a:p>
            <a:pPr lvl="0"/>
            <a:r>
              <a:rPr lang="pl-PL" dirty="0" smtClean="0"/>
              <a:t>Auguste Rodin- Dzieła Sztuki </a:t>
            </a:r>
            <a:r>
              <a:rPr lang="pl-PL" dirty="0"/>
              <a:t>– </a:t>
            </a:r>
            <a:r>
              <a:rPr lang="pl-PL" dirty="0" err="1" smtClean="0"/>
              <a:t>Wikipedia</a:t>
            </a:r>
            <a:r>
              <a:rPr lang="pl-PL" dirty="0" smtClean="0"/>
              <a:t>, </a:t>
            </a:r>
            <a:r>
              <a:rPr lang="pl-PL" dirty="0"/>
              <a:t>wolna encyklopedia</a:t>
            </a:r>
          </a:p>
        </p:txBody>
      </p:sp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b="1" dirty="0"/>
              <a:t>Auguste Rodin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0" y="1769039"/>
            <a:ext cx="10050840" cy="3450957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44000" y="1655999"/>
            <a:ext cx="9576832" cy="349199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                                     </a:t>
            </a:r>
            <a:endParaRPr lang="pl-PL" sz="2200" b="1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0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Jeden </a:t>
            </a:r>
            <a:r>
              <a:rPr lang="pl-PL" sz="20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z największych rzeźbiarzy, twórca „</a:t>
            </a:r>
            <a:r>
              <a:rPr lang="pl-PL" sz="20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Myśliciela”, był dyslektykiem</a:t>
            </a:r>
            <a:r>
              <a:rPr lang="pl-PL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  <a:p>
            <a:pPr marL="0" marR="0" lvl="0" indent="0" rtl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Dyrektor </a:t>
            </a:r>
            <a:r>
              <a:rPr lang="pl-PL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szkoły, do której uczęszczał młody Auguste, tak pisał do jego ojca</a:t>
            </a:r>
            <a:r>
              <a:rPr lang="pl-PL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:</a:t>
            </a:r>
          </a:p>
          <a:p>
            <a:pPr marL="0" marR="0" lvl="0" indent="0" rtl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pl-PL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syn „w ogóle nie zna łaciny, jego pisownia i wypracowania są okropne</a:t>
            </a:r>
            <a:r>
              <a:rPr lang="pl-PL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  <a:p>
            <a:pPr marL="0" marR="0" lvl="0" indent="0" rtl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pl-PL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Auguste niczego się nie nauczy. </a:t>
            </a:r>
            <a:r>
              <a:rPr lang="pl-PL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Im </a:t>
            </a:r>
            <a:r>
              <a:rPr lang="pl-PL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prędzej poślesz go do pracy, tym lepiej. </a:t>
            </a:r>
            <a:endParaRPr lang="pl-PL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Wątpię </a:t>
            </a:r>
            <a:r>
              <a:rPr lang="pl-PL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jednak, czy kiedykolwiek zarobi na swoje utrzymanie”.</a:t>
            </a:r>
          </a:p>
        </p:txBody>
      </p:sp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 smtClean="0"/>
              <a:t>Czym jest </a:t>
            </a:r>
            <a:r>
              <a:rPr lang="pl-PL" dirty="0"/>
              <a:t>dysleksja?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>
              <a:buNone/>
            </a:pPr>
            <a:r>
              <a:rPr lang="pl-PL" b="1" dirty="0" smtClean="0"/>
              <a:t>Dysleksja to zaburzenie objawiające się trudnościami w nauce czytania i pisania           u dzieci, </a:t>
            </a:r>
            <a:r>
              <a:rPr lang="pl-PL" dirty="0" smtClean="0"/>
              <a:t>które nie powinny mieć z taką nauką problemów - są normalnie rozwinięte intelektualnie, nie mają żadnych poważnych wad wzroku i słuchu ani schorzeń neurologicznych, są otoczone w szkole prawidłową opieką dydaktyczną i nie są zaniedbane środowiskowo. </a:t>
            </a:r>
            <a:r>
              <a:rPr lang="pl-PL" b="1" dirty="0" smtClean="0"/>
              <a:t>Dysleksja występuje w różnym nasileniu          u kilku-kilkunastu procent populacji.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6560" y="2443680"/>
            <a:ext cx="8893440" cy="2909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Definicja dysleksji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1800" dirty="0"/>
              <a:t>Termin </a:t>
            </a:r>
            <a:r>
              <a:rPr lang="pl-PL" sz="1800" b="1" dirty="0"/>
              <a:t>dysleksja rozwojowa </a:t>
            </a:r>
            <a:r>
              <a:rPr lang="pl-PL" sz="1800" dirty="0"/>
              <a:t>obejmuje kilka rodzajów zaburzeń: </a:t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b="1" dirty="0"/>
              <a:t>DYSLEKSJA</a:t>
            </a:r>
            <a:r>
              <a:rPr lang="pl-PL" sz="1800" dirty="0"/>
              <a:t>- trudności w czytaniu (zaburzenia zarówno tempa i techniki czytania, jak i stopnia rozumienia treści) </a:t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b="1" dirty="0"/>
              <a:t>DYSORTOGRAFIA</a:t>
            </a:r>
            <a:r>
              <a:rPr lang="pl-PL" sz="1800" dirty="0"/>
              <a:t>- trudności z opanowaniem poprawnej pisowni ( dziecko popełnia błędy ortograficzne mimo dobrej znajomości zasad pisowni) </a:t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b="1" dirty="0"/>
              <a:t>DYSGRAFIA</a:t>
            </a:r>
            <a:r>
              <a:rPr lang="pl-PL" sz="1800" dirty="0"/>
              <a:t>- niski poziom graficzny pisma (brzydkie, koślawe litery, trudności z utrzymaniem się w linijce, litery w wyrazach nierówne) </a:t>
            </a:r>
            <a:br>
              <a:rPr lang="pl-PL" sz="1800" dirty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/>
              <a:t>DYSKALKULIA </a:t>
            </a:r>
            <a:r>
              <a:rPr lang="pl-PL" sz="1800" dirty="0"/>
              <a:t>- problemy w matematyce (niski poziom rozumowania operacyjnego, kłopoty z pojęciami abstrakcyjnymi, np. pojęciem liczby, wielkości, proporcji). </a:t>
            </a:r>
            <a:br>
              <a:rPr lang="pl-PL" sz="1800" dirty="0"/>
            </a:br>
            <a:endParaRPr lang="pl-PL" sz="1800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9572" y="200300"/>
            <a:ext cx="92832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Dysleksja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nie jest przeszkodą, której nie można pokonać, czasem trudności pomagają nam w drodze do sukcesu. </a:t>
            </a:r>
            <a:b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Uczą wytrwałości, konsekwencji, „zmuszają” do szukania nowych metod,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sposobów radzenia sobie z naszymi ograniczeniami.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/>
              <a:t>Data </a:t>
            </a:r>
            <a:r>
              <a:rPr lang="pl-PL" dirty="0" smtClean="0"/>
              <a:t>Urodzenia i Śmierci </a:t>
            </a:r>
            <a:r>
              <a:rPr lang="pl-PL" smtClean="0"/>
              <a:t>sławnego rzeźbiarza - dyslektyka</a:t>
            </a:r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pl-PL" dirty="0"/>
          </a:p>
          <a:p>
            <a:pPr lvl="0"/>
            <a:r>
              <a:rPr lang="pl-PL" b="1" dirty="0"/>
              <a:t>Auguste Rodin urodził się w 12 listopada 1840 roku w Paryżu, zmarł 17 listopada  </a:t>
            </a:r>
            <a:r>
              <a:rPr lang="pl-PL" b="1" dirty="0" smtClean="0"/>
              <a:t>   1917 </a:t>
            </a:r>
            <a:r>
              <a:rPr lang="pl-PL" b="1" dirty="0"/>
              <a:t>roku </a:t>
            </a:r>
            <a:r>
              <a:rPr lang="pl-PL" b="1" dirty="0" smtClean="0"/>
              <a:t>w </a:t>
            </a:r>
            <a:r>
              <a:rPr lang="pl-PL" b="1" dirty="0" err="1"/>
              <a:t>Meudon</a:t>
            </a:r>
            <a:r>
              <a:rPr lang="pl-PL" b="1" dirty="0"/>
              <a:t>.</a:t>
            </a:r>
          </a:p>
          <a:p>
            <a:pPr lvl="0"/>
            <a:r>
              <a:rPr lang="pl-PL" b="1" dirty="0"/>
              <a:t>Żył 64 </a:t>
            </a:r>
            <a:r>
              <a:rPr lang="pl-PL" b="1" dirty="0" smtClean="0"/>
              <a:t>lata.</a:t>
            </a:r>
            <a:endParaRPr lang="pl-PL" b="1" dirty="0"/>
          </a:p>
          <a:p>
            <a:pPr lvl="0"/>
            <a:endParaRPr lang="pl-PL" dirty="0"/>
          </a:p>
        </p:txBody>
      </p:sp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 smtClean="0"/>
              <a:t>Słynne rzeźby Rodina</a:t>
            </a:r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 rot="21310557">
            <a:off x="503999" y="1769040"/>
            <a:ext cx="9071640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pl-PL" sz="2000" b="1" dirty="0" smtClean="0">
                <a:latin typeface="Arial Black" pitchFamily="34" charset="0"/>
              </a:rPr>
              <a:t>„Myśliciel” </a:t>
            </a:r>
            <a:endParaRPr lang="pl-PL" sz="2000" b="1" dirty="0">
              <a:latin typeface="Arial Black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08064" y="1331565"/>
            <a:ext cx="3174053" cy="274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pocalun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4528" y="3995861"/>
            <a:ext cx="2736304" cy="288032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 rot="21317772">
            <a:off x="6884246" y="3148164"/>
            <a:ext cx="3168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 Black" pitchFamily="34" charset="0"/>
                <a:cs typeface="Arial" pitchFamily="34" charset="0"/>
              </a:rPr>
              <a:t>„Pocałunek”</a:t>
            </a:r>
            <a:endParaRPr lang="pl-PL" sz="20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9" name="Obraz 8" descr="brama śmierc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5856" y="4418781"/>
            <a:ext cx="2664296" cy="2664296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 rot="20843849">
            <a:off x="3960192" y="6588149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 Black" pitchFamily="34" charset="0"/>
              </a:rPr>
              <a:t>„Brama piekieł”</a:t>
            </a:r>
            <a:endParaRPr lang="pl-PL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he age of bron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816" y="251445"/>
            <a:ext cx="2277616" cy="3050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pole tekstowe 2"/>
          <p:cNvSpPr txBox="1"/>
          <p:nvPr/>
        </p:nvSpPr>
        <p:spPr>
          <a:xfrm flipH="1">
            <a:off x="791840" y="3491805"/>
            <a:ext cx="247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Arial Black" pitchFamily="34" charset="0"/>
              </a:rPr>
              <a:t>„</a:t>
            </a:r>
            <a:r>
              <a:rPr lang="pl-PL" sz="2000" dirty="0" err="1" smtClean="0">
                <a:latin typeface="Arial Black" pitchFamily="34" charset="0"/>
              </a:rPr>
              <a:t>The</a:t>
            </a:r>
            <a:r>
              <a:rPr lang="pl-PL" sz="2000" dirty="0" smtClean="0">
                <a:latin typeface="Arial Black" pitchFamily="34" charset="0"/>
              </a:rPr>
              <a:t> </a:t>
            </a:r>
            <a:r>
              <a:rPr lang="pl-PL" sz="2000" dirty="0" err="1" smtClean="0">
                <a:latin typeface="Arial Black" pitchFamily="34" charset="0"/>
              </a:rPr>
              <a:t>Age</a:t>
            </a:r>
            <a:r>
              <a:rPr lang="pl-PL" sz="2000" dirty="0" smtClean="0">
                <a:latin typeface="Arial Black" pitchFamily="34" charset="0"/>
              </a:rPr>
              <a:t> of </a:t>
            </a:r>
            <a:r>
              <a:rPr lang="pl-PL" sz="2000" dirty="0" err="1" smtClean="0">
                <a:latin typeface="Arial Black" pitchFamily="34" charset="0"/>
              </a:rPr>
              <a:t>Bronze</a:t>
            </a:r>
            <a:r>
              <a:rPr lang="pl-PL" sz="2000" dirty="0" smtClean="0">
                <a:latin typeface="Arial Black" pitchFamily="34" charset="0"/>
              </a:rPr>
              <a:t>”</a:t>
            </a:r>
            <a:endParaRPr lang="pl-PL" sz="2000" dirty="0">
              <a:latin typeface="Arial Black" pitchFamily="34" charset="0"/>
            </a:endParaRPr>
          </a:p>
        </p:txBody>
      </p:sp>
      <p:pic>
        <p:nvPicPr>
          <p:cNvPr id="4" name="Obraz 3" descr="dana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2160" y="1763613"/>
            <a:ext cx="273630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3744168" y="500397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 Black" pitchFamily="34" charset="0"/>
              </a:rPr>
              <a:t>„Danaid”</a:t>
            </a:r>
            <a:endParaRPr lang="pl-PL" sz="2000" dirty="0">
              <a:latin typeface="Arial Black" pitchFamily="34" charset="0"/>
            </a:endParaRPr>
          </a:p>
        </p:txBody>
      </p:sp>
      <p:pic>
        <p:nvPicPr>
          <p:cNvPr id="6" name="Obraz 5" descr="E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840512" y="4139877"/>
            <a:ext cx="280831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7632600" y="715956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 Black" pitchFamily="34" charset="0"/>
                <a:cs typeface="Arial" pitchFamily="34" charset="0"/>
              </a:rPr>
              <a:t>„</a:t>
            </a:r>
            <a:r>
              <a:rPr lang="pl-PL" sz="2000" dirty="0" err="1" smtClean="0">
                <a:latin typeface="Arial Black" pitchFamily="34" charset="0"/>
                <a:cs typeface="Arial" pitchFamily="34" charset="0"/>
              </a:rPr>
              <a:t>Eve</a:t>
            </a:r>
            <a:r>
              <a:rPr lang="pl-PL" sz="2000" dirty="0" smtClean="0">
                <a:latin typeface="Arial Black" pitchFamily="34" charset="0"/>
                <a:cs typeface="Arial" pitchFamily="34" charset="0"/>
              </a:rPr>
              <a:t>”</a:t>
            </a:r>
            <a:endParaRPr lang="pl-PL" sz="2000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6000" y="216000"/>
            <a:ext cx="9753120" cy="6771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1295896" y="899517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 Black" pitchFamily="34" charset="0"/>
              </a:rPr>
              <a:t>Twórca podczas pracy</a:t>
            </a:r>
            <a:endParaRPr lang="pl-PL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288</Words>
  <Application>Microsoft Office PowerPoint</Application>
  <PresentationFormat>Niestandardowy</PresentationFormat>
  <Paragraphs>44</Paragraphs>
  <Slides>12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Domyślnie</vt:lpstr>
      <vt:lpstr>Dyslektycy są wśród nas - August Rodin</vt:lpstr>
      <vt:lpstr>Auguste Rodin</vt:lpstr>
      <vt:lpstr>Czym jest dysleksja?</vt:lpstr>
      <vt:lpstr>Definicja dysleksji</vt:lpstr>
      <vt:lpstr>Dysleksja  nie jest przeszkodą, której nie można pokonać, czasem trudności pomagają nam w drodze do sukcesu.  Uczą wytrwałości, konsekwencji, „zmuszają” do szukania nowych metod, sposobów radzenia sobie z naszymi ograniczeniami.</vt:lpstr>
      <vt:lpstr>Data Urodzenia i Śmierci sławnego rzeźbiarza - dyslektyka</vt:lpstr>
      <vt:lpstr>Słynne rzeźby Rodina</vt:lpstr>
      <vt:lpstr>Prezentacja programu PowerPoint</vt:lpstr>
      <vt:lpstr>Prezentacja programu PowerPoint</vt:lpstr>
      <vt:lpstr>W trakcie tworzenia…</vt:lpstr>
      <vt:lpstr>Prezentacja programu PowerPoint</vt:lpstr>
      <vt:lpstr>Strony, z których korzystałam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Dyslektycy są wśród nas - August Rodin</dc:title>
  <dc:creator>Monia</dc:creator>
  <cp:lastModifiedBy>Windows User</cp:lastModifiedBy>
  <cp:revision>10</cp:revision>
  <dcterms:created xsi:type="dcterms:W3CDTF">2017-10-06T13:41:39Z</dcterms:created>
  <dcterms:modified xsi:type="dcterms:W3CDTF">2017-10-14T16:54:42Z</dcterms:modified>
</cp:coreProperties>
</file>