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0080625" cy="7559675"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1368" y="-9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c:style val="2"/>
  <c:chart>
    <c:autoTitleDeleted val="1"/>
    <c:plotArea>
      <c:layout>
        <c:manualLayout>
          <c:xMode val="edge"/>
          <c:yMode val="edge"/>
          <c:x val="0"/>
          <c:y val="0"/>
          <c:w val="-76.379953379953378"/>
          <c:h val="-12.199180938198063"/>
        </c:manualLayout>
      </c:layout>
      <c:barChart>
        <c:barDir val="col"/>
        <c:grouping val="clustered"/>
        <c:varyColors val="0"/>
        <c:ser>
          <c:idx val="0"/>
          <c:order val="0"/>
          <c:tx>
            <c:v>Kolumna 1</c:v>
          </c:tx>
          <c:spPr>
            <a:solidFill>
              <a:srgbClr val="004586"/>
            </a:solidFill>
            <a:ln>
              <a:noFill/>
            </a:ln>
          </c:spPr>
          <c:invertIfNegative val="0"/>
          <c:cat>
            <c:strLit>
              <c:ptCount val="4"/>
              <c:pt idx="0">
                <c:v>Wiersz 1</c:v>
              </c:pt>
              <c:pt idx="1">
                <c:v>Wiersz 2</c:v>
              </c:pt>
              <c:pt idx="2">
                <c:v>Wiersz 3</c:v>
              </c:pt>
              <c:pt idx="3">
                <c:v>Wiersz 4</c:v>
              </c:pt>
            </c:strLit>
          </c:cat>
          <c:val>
            <c:numLit>
              <c:formatCode>General</c:formatCode>
              <c:ptCount val="4"/>
              <c:pt idx="0">
                <c:v>9.1</c:v>
              </c:pt>
              <c:pt idx="1">
                <c:v>2.4</c:v>
              </c:pt>
              <c:pt idx="2">
                <c:v>3.1</c:v>
              </c:pt>
              <c:pt idx="3">
                <c:v>4.3</c:v>
              </c:pt>
            </c:numLit>
          </c:val>
        </c:ser>
        <c:ser>
          <c:idx val="1"/>
          <c:order val="1"/>
          <c:tx>
            <c:v>Kolumna 2</c:v>
          </c:tx>
          <c:spPr>
            <a:solidFill>
              <a:srgbClr val="FF420E"/>
            </a:solidFill>
            <a:ln>
              <a:noFill/>
            </a:ln>
          </c:spPr>
          <c:invertIfNegative val="0"/>
          <c:cat>
            <c:strLit>
              <c:ptCount val="4"/>
              <c:pt idx="0">
                <c:v>Wiersz 1</c:v>
              </c:pt>
              <c:pt idx="1">
                <c:v>Wiersz 2</c:v>
              </c:pt>
              <c:pt idx="2">
                <c:v>Wiersz 3</c:v>
              </c:pt>
              <c:pt idx="3">
                <c:v>Wiersz 4</c:v>
              </c:pt>
            </c:strLit>
          </c:cat>
          <c:val>
            <c:numLit>
              <c:formatCode>General</c:formatCode>
              <c:ptCount val="4"/>
              <c:pt idx="0">
                <c:v>3.2</c:v>
              </c:pt>
              <c:pt idx="1">
                <c:v>8.8000000000000007</c:v>
              </c:pt>
              <c:pt idx="2">
                <c:v>1.5</c:v>
              </c:pt>
              <c:pt idx="3">
                <c:v>9.02</c:v>
              </c:pt>
            </c:numLit>
          </c:val>
        </c:ser>
        <c:ser>
          <c:idx val="2"/>
          <c:order val="2"/>
          <c:tx>
            <c:v>Kolumna 3</c:v>
          </c:tx>
          <c:spPr>
            <a:solidFill>
              <a:srgbClr val="FFD320"/>
            </a:solidFill>
            <a:ln>
              <a:noFill/>
            </a:ln>
          </c:spPr>
          <c:invertIfNegative val="0"/>
          <c:cat>
            <c:strLit>
              <c:ptCount val="4"/>
              <c:pt idx="0">
                <c:v>Wiersz 1</c:v>
              </c:pt>
              <c:pt idx="1">
                <c:v>Wiersz 2</c:v>
              </c:pt>
              <c:pt idx="2">
                <c:v>Wiersz 3</c:v>
              </c:pt>
              <c:pt idx="3">
                <c:v>Wiersz 4</c:v>
              </c:pt>
            </c:strLit>
          </c:cat>
          <c:val>
            <c:numLit>
              <c:formatCode>General</c:formatCode>
              <c:ptCount val="4"/>
              <c:pt idx="0">
                <c:v>4.54</c:v>
              </c:pt>
              <c:pt idx="1">
                <c:v>9.65</c:v>
              </c:pt>
              <c:pt idx="2">
                <c:v>3.7</c:v>
              </c:pt>
              <c:pt idx="3">
                <c:v>6.2</c:v>
              </c:pt>
            </c:numLit>
          </c:val>
        </c:ser>
        <c:dLbls>
          <c:showLegendKey val="0"/>
          <c:showVal val="0"/>
          <c:showCatName val="0"/>
          <c:showSerName val="0"/>
          <c:showPercent val="0"/>
          <c:showBubbleSize val="0"/>
        </c:dLbls>
        <c:gapWidth val="150"/>
        <c:axId val="14482432"/>
        <c:axId val="13076736"/>
      </c:barChart>
      <c:valAx>
        <c:axId val="13076736"/>
        <c:scaling>
          <c:orientation val="minMax"/>
        </c:scaling>
        <c:delete val="0"/>
        <c:axPos val="l"/>
        <c:majorGridlines>
          <c:spPr>
            <a:ln>
              <a:solidFill>
                <a:srgbClr val="B3B3B3"/>
              </a:solidFill>
            </a:ln>
          </c:spPr>
        </c:majorGridlines>
        <c:numFmt formatCode="General" sourceLinked="0"/>
        <c:majorTickMark val="none"/>
        <c:minorTickMark val="none"/>
        <c:tickLblPos val="nextTo"/>
        <c:spPr>
          <a:ln>
            <a:solidFill>
              <a:srgbClr val="B3B3B3"/>
            </a:solidFill>
          </a:ln>
        </c:spPr>
        <c:txPr>
          <a:bodyPr/>
          <a:lstStyle/>
          <a:p>
            <a:pPr>
              <a:defRPr sz="1000" b="0"/>
            </a:pPr>
            <a:endParaRPr lang="pl-PL"/>
          </a:p>
        </c:txPr>
        <c:crossAx val="14482432"/>
        <c:crosses val="autoZero"/>
        <c:crossBetween val="between"/>
      </c:valAx>
      <c:catAx>
        <c:axId val="14482432"/>
        <c:scaling>
          <c:orientation val="minMax"/>
        </c:scaling>
        <c:delete val="0"/>
        <c:axPos val="b"/>
        <c:numFmt formatCode="[$-1000415]d&quot;.&quot;mm&quot;.&quot;yyyy" sourceLinked="0"/>
        <c:majorTickMark val="none"/>
        <c:minorTickMark val="none"/>
        <c:tickLblPos val="nextTo"/>
        <c:spPr>
          <a:ln>
            <a:solidFill>
              <a:srgbClr val="B3B3B3"/>
            </a:solidFill>
          </a:ln>
        </c:spPr>
        <c:txPr>
          <a:bodyPr/>
          <a:lstStyle/>
          <a:p>
            <a:pPr>
              <a:defRPr sz="1000" b="0"/>
            </a:pPr>
            <a:endParaRPr lang="pl-PL"/>
          </a:p>
        </c:txPr>
        <c:crossAx val="13076736"/>
        <c:crosses val="autoZero"/>
        <c:auto val="1"/>
        <c:lblAlgn val="ctr"/>
        <c:lblOffset val="100"/>
        <c:noMultiLvlLbl val="0"/>
      </c:catAx>
      <c:spPr>
        <a:noFill/>
        <a:ln>
          <a:solidFill>
            <a:srgbClr val="B3B3B3"/>
          </a:solidFill>
          <a:prstDash val="solid"/>
        </a:ln>
      </c:spPr>
    </c:plotArea>
    <c:legend>
      <c:legendPos val="r"/>
      <c:overlay val="0"/>
      <c:spPr>
        <a:noFill/>
        <a:ln>
          <a:noFill/>
        </a:ln>
      </c:spPr>
      <c:txPr>
        <a:bodyPr/>
        <a:lstStyle/>
        <a:p>
          <a:pPr>
            <a:defRPr sz="1000" b="0"/>
          </a:pPr>
          <a:endParaRPr lang="pl-PL"/>
        </a:p>
      </c:txPr>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Mangal" pitchFamily="2"/>
            </a:endParaRPr>
          </a:p>
        </p:txBody>
      </p:sp>
      <p:sp>
        <p:nvSpPr>
          <p:cNvPr id="3" name="Symbol zastępczy daty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Mangal" pitchFamily="2"/>
            </a:endParaRPr>
          </a:p>
        </p:txBody>
      </p:sp>
      <p:sp>
        <p:nvSpPr>
          <p:cNvPr id="4" name="Symbol zastępczy stopki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Mangal" pitchFamily="2"/>
            </a:endParaRPr>
          </a:p>
        </p:txBody>
      </p:sp>
      <p:sp>
        <p:nvSpPr>
          <p:cNvPr id="5" name="Symbol zastępczy numeru slajd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3619B5CF-F593-45F7-A867-A65EBAB3645C}" type="slidenum">
              <a:t>‹#›</a:t>
            </a:fld>
            <a:endParaRPr lang="pl-PL"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54478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ymbol zastępczy notatek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l-PL"/>
          </a:p>
        </p:txBody>
      </p:sp>
      <p:sp>
        <p:nvSpPr>
          <p:cNvPr id="4" name="Symbol zastępczy nagłówka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5" name="Symbol zastępczy daty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6" name="Symbol zastępczy stopki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pl-PL" sz="1400" kern="1200">
                <a:latin typeface="Times New Roman" pitchFamily="18"/>
                <a:ea typeface="Lucida Sans Unicode" pitchFamily="2"/>
                <a:cs typeface="Tahoma" pitchFamily="2"/>
              </a:defRPr>
            </a:lvl1pPr>
          </a:lstStyle>
          <a:p>
            <a:pPr lvl="0"/>
            <a:fld id="{0EC69760-430A-4728-950B-245ABD3BF3C9}" type="slidenum">
              <a:t>‹#›</a:t>
            </a:fld>
            <a:endParaRPr lang="pl-PL"/>
          </a:p>
        </p:txBody>
      </p:sp>
    </p:spTree>
    <p:extLst>
      <p:ext uri="{BB962C8B-B14F-4D97-AF65-F5344CB8AC3E}">
        <p14:creationId xmlns:p14="http://schemas.microsoft.com/office/powerpoint/2010/main" val="1020187897"/>
      </p:ext>
    </p:extLst>
  </p:cSld>
  <p:clrMap bg1="lt1" tx1="dk1" bg2="lt2" tx2="dk2" accent1="accent1" accent2="accent2" accent3="accent3" accent4="accent4" accent5="accent5" accent6="accent6" hlink="hlink" folHlink="folHlink"/>
  <p:notesStyle>
    <a:lvl1pPr marL="216000" marR="0" indent="-216000" rtl="0" hangingPunct="0">
      <a:tabLst/>
      <a:defRPr lang="pl-PL"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32F415D1-6B2C-4560-8236-BF2702E0EDD9}" type="slidenum">
              <a:t>‹#›</a:t>
            </a:fld>
            <a:endParaRPr lang="pl-PL"/>
          </a:p>
        </p:txBody>
      </p:sp>
    </p:spTree>
    <p:extLst>
      <p:ext uri="{BB962C8B-B14F-4D97-AF65-F5344CB8AC3E}">
        <p14:creationId xmlns:p14="http://schemas.microsoft.com/office/powerpoint/2010/main" val="224598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3458D6FF-6ED2-4445-8C47-3D2FE16FF8B5}" type="slidenum">
              <a:t>‹#›</a:t>
            </a:fld>
            <a:endParaRPr lang="pl-PL"/>
          </a:p>
        </p:txBody>
      </p:sp>
    </p:spTree>
    <p:extLst>
      <p:ext uri="{BB962C8B-B14F-4D97-AF65-F5344CB8AC3E}">
        <p14:creationId xmlns:p14="http://schemas.microsoft.com/office/powerpoint/2010/main" val="594469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01625"/>
            <a:ext cx="2266950" cy="64563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53212" cy="64563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C3E74A1E-93AC-489E-B331-E5EDED8FBFD2}" type="slidenum">
              <a:t>‹#›</a:t>
            </a:fld>
            <a:endParaRPr lang="pl-PL"/>
          </a:p>
        </p:txBody>
      </p:sp>
    </p:spTree>
    <p:extLst>
      <p:ext uri="{BB962C8B-B14F-4D97-AF65-F5344CB8AC3E}">
        <p14:creationId xmlns:p14="http://schemas.microsoft.com/office/powerpoint/2010/main" val="2119989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7241FAE4-85DA-458C-82C9-738D81A13561}" type="slidenum">
              <a:t>‹#›</a:t>
            </a:fld>
            <a:endParaRPr lang="pl-PL"/>
          </a:p>
        </p:txBody>
      </p:sp>
    </p:spTree>
    <p:extLst>
      <p:ext uri="{BB962C8B-B14F-4D97-AF65-F5344CB8AC3E}">
        <p14:creationId xmlns:p14="http://schemas.microsoft.com/office/powerpoint/2010/main" val="3503627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6A5D12AB-B63F-4050-B2F9-867E03CA843E}" type="slidenum">
              <a:t>‹#›</a:t>
            </a:fld>
            <a:endParaRPr lang="pl-PL"/>
          </a:p>
        </p:txBody>
      </p:sp>
    </p:spTree>
    <p:extLst>
      <p:ext uri="{BB962C8B-B14F-4D97-AF65-F5344CB8AC3E}">
        <p14:creationId xmlns:p14="http://schemas.microsoft.com/office/powerpoint/2010/main" val="3629986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006F281F-E260-4ACE-8EFE-57A503E9183E}" type="slidenum">
              <a:t>‹#›</a:t>
            </a:fld>
            <a:endParaRPr lang="pl-PL"/>
          </a:p>
        </p:txBody>
      </p:sp>
    </p:spTree>
    <p:extLst>
      <p:ext uri="{BB962C8B-B14F-4D97-AF65-F5344CB8AC3E}">
        <p14:creationId xmlns:p14="http://schemas.microsoft.com/office/powerpoint/2010/main" val="1303147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68B86AE3-6131-4ABD-AB26-DB14CFBD6652}" type="slidenum">
              <a:t>‹#›</a:t>
            </a:fld>
            <a:endParaRPr lang="pl-PL"/>
          </a:p>
        </p:txBody>
      </p:sp>
    </p:spTree>
    <p:extLst>
      <p:ext uri="{BB962C8B-B14F-4D97-AF65-F5344CB8AC3E}">
        <p14:creationId xmlns:p14="http://schemas.microsoft.com/office/powerpoint/2010/main" val="2392619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7A290F49-1BA8-4358-BFA1-76098591A12A}" type="slidenum">
              <a:t>‹#›</a:t>
            </a:fld>
            <a:endParaRPr lang="pl-PL"/>
          </a:p>
        </p:txBody>
      </p:sp>
    </p:spTree>
    <p:extLst>
      <p:ext uri="{BB962C8B-B14F-4D97-AF65-F5344CB8AC3E}">
        <p14:creationId xmlns:p14="http://schemas.microsoft.com/office/powerpoint/2010/main" val="2804541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7AF78F76-9EBF-42A8-BA4C-8B6B9A51FCB7}" type="slidenum">
              <a:t>‹#›</a:t>
            </a:fld>
            <a:endParaRPr lang="pl-PL"/>
          </a:p>
        </p:txBody>
      </p:sp>
    </p:spTree>
    <p:extLst>
      <p:ext uri="{BB962C8B-B14F-4D97-AF65-F5344CB8AC3E}">
        <p14:creationId xmlns:p14="http://schemas.microsoft.com/office/powerpoint/2010/main" val="284840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69769067-8939-4A8C-AF24-D023A0C8A76C}" type="slidenum">
              <a:t>‹#›</a:t>
            </a:fld>
            <a:endParaRPr lang="pl-PL"/>
          </a:p>
        </p:txBody>
      </p:sp>
    </p:spTree>
    <p:extLst>
      <p:ext uri="{BB962C8B-B14F-4D97-AF65-F5344CB8AC3E}">
        <p14:creationId xmlns:p14="http://schemas.microsoft.com/office/powerpoint/2010/main" val="339578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8FE4D6D9-6660-4605-93EE-214E64F2EF77}" type="slidenum">
              <a:t>‹#›</a:t>
            </a:fld>
            <a:endParaRPr lang="pl-PL"/>
          </a:p>
        </p:txBody>
      </p:sp>
    </p:spTree>
    <p:extLst>
      <p:ext uri="{BB962C8B-B14F-4D97-AF65-F5344CB8AC3E}">
        <p14:creationId xmlns:p14="http://schemas.microsoft.com/office/powerpoint/2010/main" val="882701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Symbol zastępczy tytułu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3" name="Symbol zastępczy tekstu 2"/>
          <p:cNvSpPr txBox="1">
            <a:spLocks noGrp="1"/>
          </p:cNvSpPr>
          <p:nvPr>
            <p:ph type="body" idx="1"/>
          </p:nvPr>
        </p:nvSpPr>
        <p:spPr>
          <a:xfrm>
            <a:off x="503999" y="1769040"/>
            <a:ext cx="9071640" cy="498924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5" name="Symbol zastępczy stopki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6" name="Symbol zastępczy numeru slajdu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pl-PL" sz="1400" kern="1200">
                <a:latin typeface="Times New Roman" pitchFamily="18"/>
                <a:ea typeface="Lucida Sans Unicode" pitchFamily="2"/>
                <a:cs typeface="Tahoma" pitchFamily="2"/>
              </a:defRPr>
            </a:lvl1pPr>
          </a:lstStyle>
          <a:p>
            <a:pPr lvl="0"/>
            <a:fld id="{A067ED0D-6023-4488-ABF8-695BA0D68B13}"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pl-PL" sz="4400" b="0" i="0" u="none" strike="noStrike" kern="1200">
          <a:ln>
            <a:noFill/>
          </a:ln>
          <a:latin typeface="Arial" pitchFamily="18"/>
          <a:ea typeface="Microsoft YaHei" pitchFamily="2"/>
        </a:defRPr>
      </a:lvl1pPr>
    </p:titleStyle>
    <p:bodyStyle>
      <a:lvl1pPr marL="0" marR="0" indent="0" rtl="0" hangingPunct="0">
        <a:spcBef>
          <a:spcPts val="0"/>
        </a:spcBef>
        <a:spcAft>
          <a:spcPts val="1414"/>
        </a:spcAft>
        <a:tabLst/>
        <a:defRPr lang="pl-PL" sz="3200" b="0" i="0" u="none" strike="noStrike" kern="1200">
          <a:ln>
            <a:noFill/>
          </a:ln>
          <a:latin typeface="Arial" pitchFamily="18"/>
          <a:ea typeface="Microsoft YaHei"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pl.wikipedia.org/wiki/John_Lenn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3" name="Podtytuł 2"/>
          <p:cNvSpPr txBox="1">
            <a:spLocks noGrp="1"/>
          </p:cNvSpPr>
          <p:nvPr>
            <p:ph type="subTitle" idx="4294967295"/>
          </p:nvPr>
        </p:nvSpPr>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pl-PL" sz="7200">
                <a:latin typeface="Impact" pitchFamily="34"/>
              </a:rPr>
              <a:t>John Lennon</a:t>
            </a:r>
          </a:p>
          <a:p>
            <a:pPr marL="0" lvl="0" indent="0" algn="ctr">
              <a:buNone/>
            </a:pPr>
            <a:endParaRPr lang="pl-PL" sz="7200">
              <a:latin typeface="Impact" pitchFamily="34"/>
            </a:endParaRPr>
          </a:p>
        </p:txBody>
      </p:sp>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3" name="Symbol zastępczy tekstu 2"/>
          <p:cNvSpPr txBox="1">
            <a:spLocks noGrp="1"/>
          </p:cNvSpPr>
          <p:nvPr>
            <p:ph type="body" idx="4294967295"/>
          </p:nvPr>
        </p:nvSpPr>
        <p:spPr>
          <a:xfrm>
            <a:off x="503999" y="1769040"/>
            <a:ext cx="4426560" cy="498924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marL="0" indent="0"/>
            <a:endParaRPr lang="pl-PL"/>
          </a:p>
        </p:txBody>
      </p:sp>
      <p:sp>
        <p:nvSpPr>
          <p:cNvPr id="4" name="Symbol zastępczy tekstu 3"/>
          <p:cNvSpPr txBox="1">
            <a:spLocks noGrp="1"/>
          </p:cNvSpPr>
          <p:nvPr>
            <p:ph type="body" idx="4294967295"/>
          </p:nvPr>
        </p:nvSpPr>
        <p:spPr>
          <a:xfrm>
            <a:off x="5151960" y="1769040"/>
            <a:ext cx="4426560" cy="498924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buNone/>
            </a:pPr>
            <a:r>
              <a:rPr lang="pl-PL" sz="2400">
                <a:solidFill>
                  <a:srgbClr val="0000FF"/>
                </a:solidFill>
              </a:rPr>
              <a:t>W tym samym roku Lennon nagrał album John Lennon/Plastic Ono Band, wypełniony głównie piosenkami osobistymi, stworzonymi za pomocą skromnych środków wyrazu (np. „Mother”, „Look At Me”, „Isolation”). Lennon odciął się także od swoich wcześniejszych fascynacji religiami Wschodu, demonstrując poglądy antyreligijne</a:t>
            </a:r>
          </a:p>
        </p:txBody>
      </p:sp>
      <p:pic>
        <p:nvPicPr>
          <p:cNvPr id="5" name=""/>
          <p:cNvPicPr>
            <a:picLocks noChangeAspect="1"/>
          </p:cNvPicPr>
          <p:nvPr/>
        </p:nvPicPr>
        <p:blipFill>
          <a:blip r:embed="rId3">
            <a:lum/>
            <a:alphaModFix/>
          </a:blip>
          <a:srcRect/>
          <a:stretch>
            <a:fillRect/>
          </a:stretch>
        </p:blipFill>
        <p:spPr>
          <a:xfrm>
            <a:off x="503999" y="1769040"/>
            <a:ext cx="4426560" cy="4989240"/>
          </a:xfrm>
          <a:prstGeom prst="rect">
            <a:avLst/>
          </a:prstGeom>
          <a:noFill/>
          <a:ln>
            <a:noFill/>
          </a:ln>
        </p:spPr>
      </p:pic>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solidFill>
                  <a:srgbClr val="0000FF"/>
                </a:solidFill>
                <a:latin typeface="Impact" pitchFamily="34"/>
              </a:rPr>
              <a:t>Śmierć Lennona!</a:t>
            </a:r>
          </a:p>
        </p:txBody>
      </p:sp>
      <p:sp>
        <p:nvSpPr>
          <p:cNvPr id="3" name="Symbol zastępczy tekstu 2"/>
          <p:cNvSpPr txBox="1">
            <a:spLocks noGrp="1"/>
          </p:cNvSpPr>
          <p:nvPr>
            <p:ph type="body" idx="4294967295"/>
          </p:nvPr>
        </p:nvSpPr>
        <p:spPr>
          <a:xfrm>
            <a:off x="503999" y="1769040"/>
            <a:ext cx="9071640" cy="513432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sz="2800">
                <a:solidFill>
                  <a:srgbClr val="0000FF"/>
                </a:solidFill>
              </a:rPr>
              <a:t>Wkrótce po premierze albumu, 8 grudnia 1980 roku, około godz. 22:49, Lennon został postrzelony w bramie swojego domu Dakota (dosięgły go cztery z pięciu wystrzelonych kul) na Manhattanie przez Marka Davida Chapmana. Ponieważ jego stan był ciężki, nie czekano na ambulans, policjanci przewieźli radiowozem rannego Lennona do szpitala, jednak zmarł jeszcze przed dotarciem na miejsce. O 23:07 szpital wydał komunikat o jego śmierci. Wiadomość o jego śmierci ABC News podała, przerywając mecz futbolowy. Dwie godziny po zamachu przed domem Lennona zaczęli gromadzić się ludzie, chcący oddać mu hołd.</a:t>
            </a:r>
          </a:p>
        </p:txBody>
      </p:sp>
    </p:spTree>
  </p:cSld>
  <p:clrMapOvr>
    <a:masterClrMapping/>
  </p:clrMapOvr>
  <p:transition spd="slow" advTm="3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3" name="Symbol zastępczy tekstu 2"/>
          <p:cNvSpPr txBox="1">
            <a:spLocks noGrp="1"/>
          </p:cNvSpPr>
          <p:nvPr>
            <p:ph type="body" idx="4294967295"/>
          </p:nvPr>
        </p:nvSpPr>
        <p:spPr>
          <a:xfrm>
            <a:off x="503999" y="1769040"/>
            <a:ext cx="4426560" cy="498924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sz="2800">
                <a:solidFill>
                  <a:srgbClr val="3333FF"/>
                </a:solidFill>
              </a:rPr>
              <a:t>10 grudnia ciało zostało skremowane, a Ono postanowiła, że nie odbędzie się publiczny pogrzeb, a do fanów zwróciła się jedynie z prośbą o modlitwę. Tysiące ludzi gromadziły się na ulicy, śpiewając piosenki Lennona i kontemplując w ciszy jego dorobek</a:t>
            </a:r>
          </a:p>
        </p:txBody>
      </p:sp>
      <p:sp>
        <p:nvSpPr>
          <p:cNvPr id="4" name="Symbol zastępczy tekstu 3"/>
          <p:cNvSpPr txBox="1">
            <a:spLocks noGrp="1"/>
          </p:cNvSpPr>
          <p:nvPr>
            <p:ph type="body" idx="4294967295"/>
          </p:nvPr>
        </p:nvSpPr>
        <p:spPr>
          <a:xfrm>
            <a:off x="5151960" y="1769040"/>
            <a:ext cx="4426560" cy="498924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a:solidFill>
                  <a:srgbClr val="0000FF"/>
                </a:solidFill>
                <a:latin typeface="Candara" pitchFamily="34"/>
              </a:rPr>
              <a:t>W ostatnim udzielonym przez Lennona wywiadzie (8 grudnia 1980) muzyk powiedział: „(…) Wciąż wierzę w miłość, w pokój, w pozytywne myślenie”</a:t>
            </a:r>
          </a:p>
        </p:txBody>
      </p:sp>
    </p:spTree>
  </p:cSld>
  <p:clrMapOvr>
    <a:masterClrMapping/>
  </p:clrMapOvr>
  <p:transition spd="slow" advTm="3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4000">
                <a:solidFill>
                  <a:srgbClr val="0000FF"/>
                </a:solidFill>
                <a:latin typeface="Impact" pitchFamily="34"/>
              </a:rPr>
              <a:t>Pomniki Upamiętniające Jhona  Lennona</a:t>
            </a:r>
          </a:p>
        </p:txBody>
      </p:sp>
      <p:sp>
        <p:nvSpPr>
          <p:cNvPr id="3" name="Symbol zastępczy tekstu 2"/>
          <p:cNvSpPr txBox="1">
            <a:spLocks noGrp="1"/>
          </p:cNvSpPr>
          <p:nvPr>
            <p:ph type="body" idx="4294967295"/>
          </p:nvPr>
        </p:nvSpPr>
        <p:spPr>
          <a:xfrm>
            <a:off x="503999" y="1769040"/>
            <a:ext cx="4426560" cy="498924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sz="2800">
                <a:solidFill>
                  <a:srgbClr val="0000FF"/>
                </a:solidFill>
              </a:rPr>
              <a:t>Pomnik Lennona w ukraińskim Mohylowie Podolskim.</a:t>
            </a:r>
          </a:p>
        </p:txBody>
      </p:sp>
      <p:sp>
        <p:nvSpPr>
          <p:cNvPr id="4" name="Symbol zastępczy tekstu 3"/>
          <p:cNvSpPr txBox="1">
            <a:spLocks noGrp="1"/>
          </p:cNvSpPr>
          <p:nvPr>
            <p:ph type="body" idx="4294967295"/>
          </p:nvPr>
        </p:nvSpPr>
        <p:spPr>
          <a:xfrm>
            <a:off x="5151960" y="1769040"/>
            <a:ext cx="4426560" cy="498924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sz="2800">
                <a:solidFill>
                  <a:srgbClr val="0000FF"/>
                </a:solidFill>
              </a:rPr>
              <a:t>Lennon, rzeźba naprzeciwko The Cavern Club w Liverpoolu</a:t>
            </a:r>
          </a:p>
        </p:txBody>
      </p:sp>
      <p:pic>
        <p:nvPicPr>
          <p:cNvPr id="5" name=""/>
          <p:cNvPicPr>
            <a:picLocks noChangeAspect="1"/>
          </p:cNvPicPr>
          <p:nvPr/>
        </p:nvPicPr>
        <p:blipFill>
          <a:blip r:embed="rId3">
            <a:lum/>
            <a:alphaModFix/>
          </a:blip>
          <a:srcRect/>
          <a:stretch>
            <a:fillRect/>
          </a:stretch>
        </p:blipFill>
        <p:spPr>
          <a:xfrm>
            <a:off x="639360" y="2951999"/>
            <a:ext cx="3752640" cy="3806280"/>
          </a:xfrm>
          <a:prstGeom prst="rect">
            <a:avLst/>
          </a:prstGeom>
          <a:noFill/>
          <a:ln>
            <a:noFill/>
          </a:ln>
        </p:spPr>
      </p:pic>
      <p:pic>
        <p:nvPicPr>
          <p:cNvPr id="6" name=""/>
          <p:cNvPicPr>
            <a:picLocks noChangeAspect="1"/>
          </p:cNvPicPr>
          <p:nvPr/>
        </p:nvPicPr>
        <p:blipFill>
          <a:blip r:embed="rId4">
            <a:lum/>
            <a:alphaModFix/>
          </a:blip>
          <a:srcRect/>
          <a:stretch>
            <a:fillRect/>
          </a:stretch>
        </p:blipFill>
        <p:spPr>
          <a:xfrm>
            <a:off x="5184720" y="3096000"/>
            <a:ext cx="4031279" cy="3741840"/>
          </a:xfrm>
          <a:prstGeom prst="rect">
            <a:avLst/>
          </a:prstGeom>
          <a:noFill/>
          <a:ln>
            <a:noFill/>
          </a:ln>
        </p:spPr>
      </p:pic>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solidFill>
                  <a:srgbClr val="3333FF"/>
                </a:solidFill>
                <a:latin typeface="Impact" pitchFamily="34"/>
              </a:rPr>
              <a:t>Informacje zostały wzięte z:</a:t>
            </a:r>
          </a:p>
        </p:txBody>
      </p:sp>
      <p:sp>
        <p:nvSpPr>
          <p:cNvPr id="3" name="Symbol zastępczy tekstu 2"/>
          <p:cNvSpPr txBox="1">
            <a:spLocks noGrp="1"/>
          </p:cNvSpPr>
          <p:nvPr>
            <p:ph type="body" idx="4294967295"/>
          </p:nvPr>
        </p:nvSpPr>
        <p:spPr>
          <a:xfrm>
            <a:off x="1080360" y="2714760"/>
            <a:ext cx="9071640" cy="498924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a:hlinkClick r:id="rId3"/>
              </a:rPr>
              <a:t>https://www.youtube.com/</a:t>
            </a:r>
          </a:p>
          <a:p>
            <a:pPr lvl="0"/>
            <a:r>
              <a:rPr lang="pl-PL">
                <a:hlinkClick r:id="rId4"/>
              </a:rPr>
              <a:t>https://pl.wikipedia.org/wiki/John_Lennon</a:t>
            </a:r>
          </a:p>
          <a:p>
            <a:pPr lvl="0"/>
            <a:r>
              <a:rPr lang="pl-PL"/>
              <a:t>https://pl.wikipedia.org/wiki/The_Beatles</a:t>
            </a:r>
          </a:p>
        </p:txBody>
      </p:sp>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3" name="Podtytuł 2"/>
          <p:cNvSpPr txBox="1">
            <a:spLocks noGrp="1"/>
          </p:cNvSpPr>
          <p:nvPr>
            <p:ph type="subTitle" idx="4294967295"/>
          </p:nvPr>
        </p:nvSpPr>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pl-PL" sz="5400">
                <a:solidFill>
                  <a:srgbClr val="0000FF"/>
                </a:solidFill>
                <a:latin typeface="Impact" pitchFamily="34"/>
              </a:rPr>
              <a:t>Dziękuje za uwagę !</a:t>
            </a:r>
          </a:p>
          <a:p>
            <a:pPr marL="0" lvl="0" indent="0" algn="ctr">
              <a:buNone/>
            </a:pPr>
            <a:r>
              <a:rPr lang="pl-PL" sz="5400">
                <a:solidFill>
                  <a:srgbClr val="0000FF"/>
                </a:solidFill>
                <a:latin typeface="Impact" pitchFamily="34"/>
              </a:rPr>
              <a:t>Natalia Kokowicz</a:t>
            </a:r>
          </a:p>
          <a:p>
            <a:pPr marL="0" lvl="0" indent="0" algn="ctr">
              <a:buNone/>
            </a:pPr>
            <a:r>
              <a:rPr lang="pl-PL" sz="5400">
                <a:solidFill>
                  <a:srgbClr val="0000FF"/>
                </a:solidFill>
                <a:latin typeface="Impact" pitchFamily="34"/>
              </a:rPr>
              <a:t>SP Lubanie</a:t>
            </a:r>
          </a:p>
        </p:txBody>
      </p:sp>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3" name="Symbol zastępczy tekstu 2"/>
          <p:cNvSpPr txBox="1">
            <a:spLocks noGrp="1"/>
          </p:cNvSpPr>
          <p:nvPr>
            <p:ph type="body" idx="4294967295"/>
          </p:nvPr>
        </p:nvSpPr>
        <p:spPr>
          <a:xfrm>
            <a:off x="4968000" y="1697400"/>
            <a:ext cx="4608000" cy="501372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buNone/>
            </a:pPr>
            <a:r>
              <a:rPr lang="pl-PL">
                <a:solidFill>
                  <a:srgbClr val="0000FF"/>
                </a:solidFill>
              </a:rPr>
              <a:t>John Winston Ono Lennon (ur. 9 października 1940 w Liverpoolu, zm. 8 grudnia 1980 w Nowym Jorku) – brytyjski muzyk, kompozytor, piosenkarz i autor tekstów, jeden z Beatlesów.</a:t>
            </a:r>
          </a:p>
        </p:txBody>
      </p:sp>
      <p:pic>
        <p:nvPicPr>
          <p:cNvPr id="4" name=""/>
          <p:cNvPicPr>
            <a:picLocks noChangeAspect="1"/>
          </p:cNvPicPr>
          <p:nvPr/>
        </p:nvPicPr>
        <p:blipFill>
          <a:blip r:embed="rId3">
            <a:lum/>
            <a:alphaModFix/>
          </a:blip>
          <a:srcRect/>
          <a:stretch>
            <a:fillRect/>
          </a:stretch>
        </p:blipFill>
        <p:spPr>
          <a:xfrm>
            <a:off x="576000" y="1872000"/>
            <a:ext cx="4248000" cy="4793400"/>
          </a:xfrm>
          <a:prstGeom prst="rect">
            <a:avLst/>
          </a:prstGeom>
          <a:noFill/>
          <a:ln>
            <a:noFill/>
          </a:ln>
        </p:spPr>
      </p:pic>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4800">
                <a:solidFill>
                  <a:srgbClr val="3333FF"/>
                </a:solidFill>
                <a:latin typeface="Impact" pitchFamily="34"/>
              </a:rPr>
              <a:t>Ciekawostki</a:t>
            </a:r>
          </a:p>
        </p:txBody>
      </p:sp>
      <p:sp>
        <p:nvSpPr>
          <p:cNvPr id="3" name="Symbol zastępczy tekstu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buNone/>
            </a:pPr>
            <a:r>
              <a:rPr lang="pl-PL">
                <a:solidFill>
                  <a:srgbClr val="0000FF"/>
                </a:solidFill>
              </a:rPr>
              <a:t>Ojciec Lennona, z pochodzenia Irlandczyk, był stewardem, a matka była córką ratownika morskiego</a:t>
            </a:r>
          </a:p>
          <a:p>
            <a:pPr lvl="0">
              <a:buNone/>
            </a:pPr>
            <a:r>
              <a:rPr lang="pl-PL">
                <a:solidFill>
                  <a:srgbClr val="0000FF"/>
                </a:solidFill>
              </a:rPr>
              <a:t>John Lennon urodził się w szpitalu położniczym na Oxford Street w Liverpoolu</a:t>
            </a:r>
          </a:p>
          <a:p>
            <a:pPr lvl="0">
              <a:buNone/>
            </a:pPr>
            <a:endParaRPr lang="pl-PL">
              <a:solidFill>
                <a:srgbClr val="0000FF"/>
              </a:solidFill>
            </a:endParaRPr>
          </a:p>
          <a:p>
            <a:pPr lvl="0"/>
            <a:endParaRPr lang="pl-PL">
              <a:solidFill>
                <a:srgbClr val="0000FF"/>
              </a:solidFill>
            </a:endParaRPr>
          </a:p>
        </p:txBody>
      </p:sp>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solidFill>
                  <a:srgbClr val="3333FF"/>
                </a:solidFill>
                <a:latin typeface="Impact" pitchFamily="34"/>
              </a:rPr>
              <a:t>The Beatles</a:t>
            </a:r>
          </a:p>
        </p:txBody>
      </p:sp>
      <p:sp>
        <p:nvSpPr>
          <p:cNvPr id="3" name="Symbol zastępczy tekstu 2"/>
          <p:cNvSpPr txBox="1">
            <a:spLocks noGrp="1"/>
          </p:cNvSpPr>
          <p:nvPr>
            <p:ph type="body" idx="4294967295"/>
          </p:nvPr>
        </p:nvSpPr>
        <p:spPr>
          <a:xfrm>
            <a:off x="503999" y="1769040"/>
            <a:ext cx="4426560" cy="498924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marL="0" indent="0"/>
            <a:endParaRPr lang="pl-PL"/>
          </a:p>
        </p:txBody>
      </p:sp>
      <p:sp>
        <p:nvSpPr>
          <p:cNvPr id="4" name="Symbol zastępczy tekstu 3"/>
          <p:cNvSpPr txBox="1">
            <a:spLocks noGrp="1"/>
          </p:cNvSpPr>
          <p:nvPr>
            <p:ph type="body" idx="4294967295"/>
          </p:nvPr>
        </p:nvSpPr>
        <p:spPr>
          <a:xfrm>
            <a:off x="5151960" y="1769040"/>
            <a:ext cx="4426560" cy="498924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buNone/>
            </a:pPr>
            <a:r>
              <a:rPr lang="pl-PL">
                <a:solidFill>
                  <a:srgbClr val="3333FF"/>
                </a:solidFill>
              </a:rPr>
              <a:t>Od sylwestra 1960 roku grupa grała ponownie, jednak już pod szyldem The Beatles</a:t>
            </a:r>
          </a:p>
        </p:txBody>
      </p:sp>
      <p:pic>
        <p:nvPicPr>
          <p:cNvPr id="5" name=""/>
          <p:cNvPicPr>
            <a:picLocks noChangeAspect="1"/>
          </p:cNvPicPr>
          <p:nvPr/>
        </p:nvPicPr>
        <p:blipFill>
          <a:blip r:embed="rId3">
            <a:lum/>
            <a:alphaModFix/>
          </a:blip>
          <a:srcRect/>
          <a:stretch>
            <a:fillRect/>
          </a:stretch>
        </p:blipFill>
        <p:spPr>
          <a:xfrm>
            <a:off x="576000" y="1831320"/>
            <a:ext cx="4354560" cy="4926960"/>
          </a:xfrm>
          <a:prstGeom prst="rect">
            <a:avLst/>
          </a:prstGeom>
          <a:noFill/>
          <a:ln>
            <a:noFill/>
          </a:ln>
        </p:spPr>
      </p:pic>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3" name="Symbol zastępczy tekstu 2"/>
          <p:cNvSpPr txBox="1">
            <a:spLocks noGrp="1"/>
          </p:cNvSpPr>
          <p:nvPr>
            <p:ph type="body" idx="4294967295"/>
          </p:nvPr>
        </p:nvSpPr>
        <p:spPr>
          <a:xfrm>
            <a:off x="503999" y="1769040"/>
            <a:ext cx="9071640" cy="551916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sz="2200">
                <a:solidFill>
                  <a:srgbClr val="3333FF"/>
                </a:solidFill>
              </a:rPr>
              <a:t>Od sylwestra 1960 roku grupa grała ponownie, jednak już pod szyldem The Beatles. Zespołowi udało się także zawrzeć umowę na występy w klubie The Cavern, położonym w centrum miasta. The Beatles jeszcze dwukrotnie wyjeżdżali do Hamburga, to tam poznali perkusistę Ringo Starra z Rory Storm and the Hurricanes oraz muzyka Klausa Voormanna i fotografkę Astrid Kirchherr. To pod jej wpływem Sutcliffe porzucił grę w zespole i został malarzem, a basistą został McCartney. Pod koniec 1961 roku podpisali kontrakt z Brianem Epsteinem[7], który jednak nie był profesjonalnym menadżerem i dopiero uczył się pracy w tym charakterze. Wiosną 1963 roku The Beatles nagrali i wydali pierwszy album. Lennon już wtedy krytykował styl muzyczny narzucony grupie, mówiąc, że grane w poprzednich latach utwory były zdecydowanie lepsze ze względu na mocny rockowy charakter. Krytykował także powtarzalność</a:t>
            </a:r>
            <a:r>
              <a:rPr lang="pl-PL">
                <a:solidFill>
                  <a:srgbClr val="3333FF"/>
                </a:solidFill>
              </a:rPr>
              <a:t> </a:t>
            </a:r>
            <a:r>
              <a:rPr lang="pl-PL" sz="2400">
                <a:solidFill>
                  <a:srgbClr val="3333FF"/>
                </a:solidFill>
              </a:rPr>
              <a:t>występów i brak rozwoju muzycznego, miał także bardzo negatywny stosunek do popularności, która zmuszała go do podporządkowywania się roszczeniom fanów</a:t>
            </a:r>
          </a:p>
        </p:txBody>
      </p:sp>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solidFill>
                  <a:srgbClr val="3333FF"/>
                </a:solidFill>
                <a:latin typeface="Impact" pitchFamily="34"/>
              </a:rPr>
              <a:t>Początki Muzyki</a:t>
            </a:r>
          </a:p>
        </p:txBody>
      </p:sp>
      <p:sp>
        <p:nvSpPr>
          <p:cNvPr id="3" name="Symbol zastępczy tekstu 2"/>
          <p:cNvSpPr txBox="1">
            <a:spLocks noGrp="1"/>
          </p:cNvSpPr>
          <p:nvPr>
            <p:ph type="body" idx="4294967295"/>
          </p:nvPr>
        </p:nvSpPr>
        <p:spPr>
          <a:xfrm>
            <a:off x="503999" y="1769040"/>
            <a:ext cx="9071640" cy="546948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a:solidFill>
                  <a:srgbClr val="0066FF"/>
                </a:solidFill>
              </a:rPr>
              <a:t>W 1959 r. Lennon ponownie skupił się na muzyce, intensyfikując działanie grupy The Quarrymen, rozszerzając repertuar i dążąc do wzmocnienia składu. Basistą grupy został Sutcliffe, który jednak nie był najlepszym muzykiem, ale Lennon nie potrafił znaleźć nikogo lepszego na jego miejsce. Zespół wciąż nie miał też stałego perkusisty. Zespół zaczął grać w liverpoolskich klubach, odnosząc umiarkowany sukces. W tym czasie perkusistą został Pete Best, syn właścicielki lokalu, w którym regularnie występowali</a:t>
            </a:r>
          </a:p>
        </p:txBody>
      </p:sp>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solidFill>
                  <a:srgbClr val="0000FF"/>
                </a:solidFill>
                <a:latin typeface="Impact" pitchFamily="34"/>
              </a:rPr>
              <a:t>Poznanie Yoko Ono</a:t>
            </a:r>
          </a:p>
        </p:txBody>
      </p:sp>
      <p:graphicFrame>
        <p:nvGraphicFramePr>
          <p:cNvPr id="3" name="Symbol zastępczy wykresu 2"/>
          <p:cNvGraphicFramePr>
            <a:graphicFrameLocks noGrp="1"/>
          </p:cNvGraphicFramePr>
          <p:nvPr>
            <p:ph type="chart" idx="4294967295"/>
          </p:nvPr>
        </p:nvGraphicFramePr>
        <p:xfrm>
          <a:off x="7563960" y="5294879"/>
          <a:ext cx="154080" cy="966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ymbol zastępczy tekstu 3"/>
          <p:cNvSpPr txBox="1">
            <a:spLocks noGrp="1"/>
          </p:cNvSpPr>
          <p:nvPr>
            <p:ph type="body" idx="4294967295"/>
          </p:nvPr>
        </p:nvSpPr>
        <p:spPr>
          <a:xfrm>
            <a:off x="5151960" y="1769040"/>
            <a:ext cx="4426560" cy="543780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sz="2400">
                <a:solidFill>
                  <a:srgbClr val="0000FF"/>
                </a:solidFill>
              </a:rPr>
              <a:t>W połowie lat sześćdziesiątych Lennon poznał japońską artystkę awangardową Yōko Ono Poznali się w galerii Indica, w której Ono miała wystawę. Ono bardzo zabiegała o obecność muzyków The Beatles na wernisażu, choć później zarzekała się, że nie słyszała o nich wcześniej. Wkrótce potem Lennon sfinansował jedną z wystaw Ono, a ta zaczęła utrzymywać z nim bliskie kontakty</a:t>
            </a:r>
          </a:p>
        </p:txBody>
      </p:sp>
      <p:pic>
        <p:nvPicPr>
          <p:cNvPr id="5" name=""/>
          <p:cNvPicPr>
            <a:picLocks noChangeAspect="1"/>
          </p:cNvPicPr>
          <p:nvPr/>
        </p:nvPicPr>
        <p:blipFill>
          <a:blip r:embed="rId4">
            <a:lum/>
            <a:alphaModFix/>
          </a:blip>
          <a:srcRect/>
          <a:stretch>
            <a:fillRect/>
          </a:stretch>
        </p:blipFill>
        <p:spPr>
          <a:xfrm>
            <a:off x="503999" y="1584000"/>
            <a:ext cx="4460400" cy="5256000"/>
          </a:xfrm>
          <a:prstGeom prst="rect">
            <a:avLst/>
          </a:prstGeom>
          <a:noFill/>
          <a:ln>
            <a:noFill/>
          </a:ln>
        </p:spPr>
      </p:pic>
    </p:spTree>
  </p:cSld>
  <p:clrMapOvr>
    <a:masterClrMapping/>
  </p:clrMapOvr>
  <p:transition spd="slow" advTm="3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3" name="Symbol zastępczy tekstu 2"/>
          <p:cNvSpPr txBox="1">
            <a:spLocks noGrp="1"/>
          </p:cNvSpPr>
          <p:nvPr>
            <p:ph type="body" idx="4294967295"/>
          </p:nvPr>
        </p:nvSpPr>
        <p:spPr>
          <a:xfrm>
            <a:off x="503999" y="1769040"/>
            <a:ext cx="9071640" cy="546948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a:t> </a:t>
            </a:r>
            <a:r>
              <a:rPr lang="pl-PL">
                <a:solidFill>
                  <a:srgbClr val="0000FF"/>
                </a:solidFill>
              </a:rPr>
              <a:t>Wiosną 1968 roku zespół wyjechał do Indii, gdzie poznawali tajniki buddyzmu i medytacji. To wówczas Lennon przestał interesować się żoną, a po powrocie zaprosił Ono do swojego domu. Wówczas zostały nagrane materiały na ich wspólną płytę Two Virgins, wtedy też Lennon ostatecznie porzucił dotychczasową żonę i zaczął pokazywać się z Ono w miejscach publicznych, a także zaczął przyprowadzać ją na sesje nagraniowe. W sierpniu 1968 roku nastąpił oficjalny rozwód z Cynthią, a ślub z Ono nastąpił wiosną 1969 roku</a:t>
            </a:r>
          </a:p>
        </p:txBody>
      </p:sp>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solidFill>
                  <a:srgbClr val="0000FF"/>
                </a:solidFill>
                <a:latin typeface="Impact" pitchFamily="34"/>
              </a:rPr>
              <a:t>Okres działalności solowej</a:t>
            </a:r>
          </a:p>
        </p:txBody>
      </p:sp>
      <p:sp>
        <p:nvSpPr>
          <p:cNvPr id="3" name="Symbol zastępczy tekstu 2"/>
          <p:cNvSpPr txBox="1">
            <a:spLocks noGrp="1"/>
          </p:cNvSpPr>
          <p:nvPr>
            <p:ph type="body" idx="4294967295"/>
          </p:nvPr>
        </p:nvSpPr>
        <p:spPr>
          <a:xfrm>
            <a:off x="503999" y="1769040"/>
            <a:ext cx="9071640" cy="5469480"/>
          </a:xfrm>
        </p:spPr>
        <p:txBody>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a:solidFill>
                  <a:srgbClr val="0000FF"/>
                </a:solidFill>
              </a:rPr>
              <a:t>W sierpniu 1969 roku Lennon poinformował McCartneya o zamiarze odejścia z zespołu, a Ericowi Claptonowi i Klausowi Voormannowi zaproponował zawiązanie nowej grupy. Pozostałym członkom The Beatles o zamiarze zakończenia współpracy powiedział dopiero tydzień później, gdy nagrywano ostatnie utworu do albumu Abbey Road[6]. Zamiar rozwiązania grupy był ukrywany przed opinią publiczną aż do 10 kwietnia 1970 roku, kiedy Paul McCartney publicznie ogłosił swoje odejście, tym samym rozwiązując zespół The Beatles.</a:t>
            </a:r>
          </a:p>
        </p:txBody>
      </p:sp>
    </p:spTree>
  </p:cSld>
  <p:clrMapOvr>
    <a:masterClrMapping/>
  </p:clrMapOvr>
  <p:transition spd="slow"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omyślni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842</Words>
  <Application>Microsoft Office PowerPoint</Application>
  <PresentationFormat>Pokaz na ekranie (4:3)</PresentationFormat>
  <Paragraphs>30</Paragraphs>
  <Slides>15</Slides>
  <Notes>15</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Domyślnie</vt:lpstr>
      <vt:lpstr>Prezentacja programu PowerPoint</vt:lpstr>
      <vt:lpstr>Prezentacja programu PowerPoint</vt:lpstr>
      <vt:lpstr>Ciekawostki</vt:lpstr>
      <vt:lpstr>The Beatles</vt:lpstr>
      <vt:lpstr>Prezentacja programu PowerPoint</vt:lpstr>
      <vt:lpstr>Początki Muzyki</vt:lpstr>
      <vt:lpstr>Poznanie Yoko Ono</vt:lpstr>
      <vt:lpstr>Prezentacja programu PowerPoint</vt:lpstr>
      <vt:lpstr>Okres działalności solowej</vt:lpstr>
      <vt:lpstr>Prezentacja programu PowerPoint</vt:lpstr>
      <vt:lpstr>Śmierć Lennona!</vt:lpstr>
      <vt:lpstr>Prezentacja programu PowerPoint</vt:lpstr>
      <vt:lpstr>Pomniki Upamiętniające Jhona  Lennona</vt:lpstr>
      <vt:lpstr>Informacje zostały wzięte z:</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Janek  Fiutek</dc:creator>
  <cp:lastModifiedBy>Windows User</cp:lastModifiedBy>
  <cp:revision>5</cp:revision>
  <dcterms:created xsi:type="dcterms:W3CDTF">2017-10-09T20:44:35Z</dcterms:created>
  <dcterms:modified xsi:type="dcterms:W3CDTF">2017-10-14T17:32:11Z</dcterms:modified>
</cp:coreProperties>
</file>